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314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9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19" name="Shape 9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8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7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30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128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3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4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1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155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153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4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3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174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17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7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7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8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7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UCFB - All Rights Reserved</a:t>
            </a:r>
          </a:p>
        </p:txBody>
      </p:sp>
      <p:sp>
        <p:nvSpPr>
          <p:cNvPr id="198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99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200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0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itle Text"/>
          <p:cNvSpPr txBox="1">
            <a:spLocks noGrp="1"/>
          </p:cNvSpPr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7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|</a:t>
            </a:r>
          </a:p>
        </p:txBody>
      </p:sp>
      <p:sp>
        <p:nvSpPr>
          <p:cNvPr id="228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2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1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0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1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1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52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53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itle Text"/>
          <p:cNvSpPr txBox="1">
            <a:spLocks noGrp="1"/>
          </p:cNvSpPr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26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78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at UT Austin | </a:t>
            </a:r>
          </a:p>
        </p:txBody>
      </p:sp>
      <p:sp>
        <p:nvSpPr>
          <p:cNvPr id="279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28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2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83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t="1022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2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2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03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4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305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itle Text"/>
          <p:cNvSpPr txBox="1">
            <a:spLocks noGrp="1"/>
          </p:cNvSpPr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3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0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333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33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3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3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7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43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4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4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5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358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35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5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59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69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370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3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382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3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8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3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93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UCFB - All Rights Reserved</a:t>
            </a:r>
          </a:p>
        </p:txBody>
      </p:sp>
      <p:sp>
        <p:nvSpPr>
          <p:cNvPr id="394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395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96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3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4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|</a:t>
            </a:r>
          </a:p>
        </p:txBody>
      </p:sp>
      <p:sp>
        <p:nvSpPr>
          <p:cNvPr id="415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41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41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7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8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4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4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38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39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440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9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at UT Austin | </a:t>
            </a:r>
          </a:p>
        </p:txBody>
      </p:sp>
      <p:sp>
        <p:nvSpPr>
          <p:cNvPr id="450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45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4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3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454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t="1022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4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55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3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4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4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3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74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5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476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4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85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lnSpc>
                <a:spcPct val="90000"/>
              </a:lnSpc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at UCLA Extension  |</a:t>
            </a:r>
          </a:p>
        </p:txBody>
      </p:sp>
      <p:sp>
        <p:nvSpPr>
          <p:cNvPr id="486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4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4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3000" y="4000041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51509" indent="-19430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08710" indent="-194310" defTabSz="914400">
              <a:lnSpc>
                <a:spcPct val="90000"/>
              </a:lnSpc>
              <a:spcBef>
                <a:spcPts val="1000"/>
              </a:spcBef>
              <a:buFontTx/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0" name="Rectangle 2"/>
          <p:cNvSpPr/>
          <p:nvPr/>
        </p:nvSpPr>
        <p:spPr>
          <a:xfrm>
            <a:off x="0" y="225480"/>
            <a:ext cx="9144000" cy="4803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91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236355"/>
            <a:ext cx="2256037" cy="42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606" y="266410"/>
            <a:ext cx="2565401" cy="363309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1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50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5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Flowchart: Process 9"/>
          <p:cNvSpPr/>
          <p:nvPr/>
        </p:nvSpPr>
        <p:spPr>
          <a:xfrm>
            <a:off x="2514600" y="6410337"/>
            <a:ext cx="6635268" cy="457748"/>
          </a:xfrm>
          <a:prstGeom prst="rect">
            <a:avLst/>
          </a:prstGeom>
          <a:solidFill>
            <a:srgbClr val="1E4B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1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12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3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51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6387212"/>
            <a:ext cx="2256037" cy="423422"/>
          </a:xfrm>
          <a:prstGeom prst="rect">
            <a:avLst/>
          </a:prstGeom>
          <a:ln w="12700">
            <a:miter lim="400000"/>
          </a:ln>
        </p:spPr>
      </p:pic>
      <p:sp>
        <p:nvSpPr>
          <p:cNvPr id="5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523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2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0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54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54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54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55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5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64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UCFB - All Rights Reserved</a:t>
            </a:r>
          </a:p>
        </p:txBody>
      </p:sp>
      <p:sp>
        <p:nvSpPr>
          <p:cNvPr id="565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66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67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56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5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8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5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|</a:t>
            </a:r>
          </a:p>
        </p:txBody>
      </p:sp>
      <p:sp>
        <p:nvSpPr>
          <p:cNvPr id="586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58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58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9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8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9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0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6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9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10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11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0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at UT Austin | </a:t>
            </a:r>
          </a:p>
        </p:txBody>
      </p:sp>
      <p:sp>
        <p:nvSpPr>
          <p:cNvPr id="62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2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62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625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t="1022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3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6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44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45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6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647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6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56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lnSpc>
                <a:spcPct val="90000"/>
              </a:lnSpc>
              <a:defRPr sz="1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at UCLA Extension  |</a:t>
            </a:r>
          </a:p>
        </p:txBody>
      </p:sp>
      <p:sp>
        <p:nvSpPr>
          <p:cNvPr id="657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6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3000" y="4000041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51509" indent="-19430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08710" indent="-194310" defTabSz="914400">
              <a:lnSpc>
                <a:spcPct val="90000"/>
              </a:lnSpc>
              <a:spcBef>
                <a:spcPts val="1000"/>
              </a:spcBef>
              <a:buFontTx/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659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23110" indent="-19431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7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6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61" name="Rectangle 2"/>
          <p:cNvSpPr/>
          <p:nvPr/>
        </p:nvSpPr>
        <p:spPr>
          <a:xfrm>
            <a:off x="0" y="225480"/>
            <a:ext cx="9144000" cy="48035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6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9400" y="236355"/>
            <a:ext cx="2256037" cy="42342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606" y="266410"/>
            <a:ext cx="2565401" cy="363309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1E4B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2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67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6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Flowchart: Process 9"/>
          <p:cNvSpPr/>
          <p:nvPr/>
        </p:nvSpPr>
        <p:spPr>
          <a:xfrm>
            <a:off x="2514600" y="6410337"/>
            <a:ext cx="6635268" cy="457748"/>
          </a:xfrm>
          <a:prstGeom prst="rect">
            <a:avLst/>
          </a:prstGeom>
          <a:solidFill>
            <a:srgbClr val="1E4B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82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83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84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68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6387212"/>
            <a:ext cx="2256037" cy="423422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UCFB - All Rights Reserved</a:t>
            </a:r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0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8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itle Text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694" name="Body Level One…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>
            <a:lvl1pPr marL="228600" indent="-228600" defTabSz="914400">
              <a:lnSpc>
                <a:spcPct val="90000"/>
              </a:lnSpc>
              <a:spcBef>
                <a:spcPts val="1000"/>
              </a:spcBef>
              <a:defRPr sz="2800"/>
            </a:lvl1pPr>
            <a:lvl2pPr marL="723900" indent="-2667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2pPr>
            <a:lvl3pPr marL="1234439" indent="-320039" defTabSz="914400">
              <a:lnSpc>
                <a:spcPct val="90000"/>
              </a:lnSpc>
              <a:spcBef>
                <a:spcPts val="1000"/>
              </a:spcBef>
              <a:defRPr sz="2800"/>
            </a:lvl3pPr>
            <a:lvl4pPr marL="17272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4pPr>
            <a:lvl5pPr marL="2184400" indent="-355600" defTabSz="914400">
              <a:lnSpc>
                <a:spcPct val="90000"/>
              </a:lnSpc>
              <a:spcBef>
                <a:spcPts val="1000"/>
              </a:spcBef>
              <a:buChar char="•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10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713" name="Group 11"/>
          <p:cNvGrpSpPr/>
          <p:nvPr/>
        </p:nvGrpSpPr>
        <p:grpSpPr>
          <a:xfrm>
            <a:off x="2831735" y="3945633"/>
            <a:ext cx="3917511" cy="486920"/>
            <a:chOff x="0" y="0"/>
            <a:chExt cx="3917510" cy="486919"/>
          </a:xfrm>
        </p:grpSpPr>
        <p:pic>
          <p:nvPicPr>
            <p:cNvPr id="711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12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1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991" y="2504043"/>
            <a:ext cx="2700337" cy="3810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557212" indent="-214313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572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2001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43050" indent="-171450">
              <a:spcBef>
                <a:spcPts val="4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6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2" y="3998593"/>
            <a:ext cx="2270008" cy="381001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4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17" name="TextBox 21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Straight Connector 11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262626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34" name="Flowchart: Process 12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26262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35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grpSp>
        <p:nvGrpSpPr>
          <p:cNvPr id="738" name="Group 14"/>
          <p:cNvGrpSpPr/>
          <p:nvPr/>
        </p:nvGrpSpPr>
        <p:grpSpPr>
          <a:xfrm>
            <a:off x="5232359" y="6411722"/>
            <a:ext cx="3917511" cy="486920"/>
            <a:chOff x="0" y="0"/>
            <a:chExt cx="3917510" cy="486919"/>
          </a:xfrm>
        </p:grpSpPr>
        <p:pic>
          <p:nvPicPr>
            <p:cNvPr id="736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9450"/>
            <a:stretch>
              <a:fillRect/>
            </a:stretch>
          </p:blipFill>
          <p:spPr>
            <a:xfrm>
              <a:off x="402618" y="0"/>
              <a:ext cx="3514893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737" name="Content Placeholder 8" descr="Content Placeholder 8"/>
            <p:cNvPicPr>
              <a:picLocks noChangeAspect="1"/>
            </p:cNvPicPr>
            <p:nvPr/>
          </p:nvPicPr>
          <p:blipFill>
            <a:blip r:embed="rId2">
              <a:extLst/>
            </a:blip>
            <a:srcRect r="92757"/>
            <a:stretch>
              <a:fillRect/>
            </a:stretch>
          </p:blipFill>
          <p:spPr>
            <a:xfrm>
              <a:off x="0" y="0"/>
              <a:ext cx="420451" cy="4869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739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755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56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Rutgers Coding Bootcamp |</a:t>
            </a:r>
          </a:p>
        </p:txBody>
      </p:sp>
      <p:sp>
        <p:nvSpPr>
          <p:cNvPr id="757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5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75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962400" y="4037683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6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64081"/>
          </a:xfrm>
          <a:prstGeom prst="rect">
            <a:avLst/>
          </a:prstGeom>
          <a:ln w="12700">
            <a:miter lim="400000"/>
          </a:ln>
        </p:spPr>
      </p:pic>
      <p:sp>
        <p:nvSpPr>
          <p:cNvPr id="769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70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7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7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D1103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80" name="TextBox 13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UCFB - All Rights Reserved</a:t>
            </a:r>
          </a:p>
        </p:txBody>
      </p:sp>
      <p:sp>
        <p:nvSpPr>
          <p:cNvPr id="781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82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783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871" y="6410337"/>
            <a:ext cx="3968271" cy="447663"/>
          </a:xfrm>
          <a:prstGeom prst="rect">
            <a:avLst/>
          </a:prstGeom>
          <a:ln w="12700">
            <a:miter lim="400000"/>
          </a:ln>
        </p:spPr>
      </p:pic>
      <p:sp>
        <p:nvSpPr>
          <p:cNvPr id="784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1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2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9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9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191000" y="4060435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6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90606" y="4060402"/>
            <a:ext cx="3800395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Title Text"/>
          <p:cNvSpPr txBox="1">
            <a:spLocks noGrp="1"/>
          </p:cNvSpPr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0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09" name="Flowchart: Process 7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10" name="Title 1"/>
          <p:cNvSpPr txBox="1"/>
          <p:nvPr/>
        </p:nvSpPr>
        <p:spPr>
          <a:xfrm>
            <a:off x="426891" y="3962400"/>
            <a:ext cx="3535509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|</a:t>
            </a:r>
          </a:p>
        </p:txBody>
      </p:sp>
      <p:sp>
        <p:nvSpPr>
          <p:cNvPr id="811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8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8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370402" y="4034788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defTabSz="914400">
              <a:lnSpc>
                <a:spcPct val="90000"/>
              </a:lnSpc>
              <a:spcBef>
                <a:spcPts val="1000"/>
              </a:spcBef>
              <a:buFontTx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indent="-228600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4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3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82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34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35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836" name="Straight Connector 6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8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Flowchart: Process 7"/>
          <p:cNvSpPr/>
          <p:nvPr/>
        </p:nvSpPr>
        <p:spPr>
          <a:xfrm flipV="1">
            <a:off x="426891" y="3691892"/>
            <a:ext cx="6888310" cy="4572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68" name="Title 1"/>
          <p:cNvSpPr txBox="1"/>
          <p:nvPr/>
        </p:nvSpPr>
        <p:spPr>
          <a:xfrm>
            <a:off x="426892" y="3963846"/>
            <a:ext cx="4678508" cy="4533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290" tIns="34290" rIns="34290" bIns="34290" anchor="ctr">
            <a:normAutofit/>
          </a:bodyPr>
          <a:lstStyle>
            <a:lvl1pPr>
              <a:defRPr sz="19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 Coding Bootcamp at UT Austin | </a:t>
            </a:r>
          </a:p>
        </p:txBody>
      </p:sp>
      <p:sp>
        <p:nvSpPr>
          <p:cNvPr id="869" name="TextBox 17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87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i="0"/>
            </a:lvl1pPr>
          </a:lstStyle>
          <a:p>
            <a:r>
              <a:t>Title Text</a:t>
            </a:r>
          </a:p>
        </p:txBody>
      </p:sp>
      <p:sp>
        <p:nvSpPr>
          <p:cNvPr id="87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953000" y="4036236"/>
            <a:ext cx="2270008" cy="381001"/>
          </a:xfrm>
          <a:prstGeom prst="rect">
            <a:avLst/>
          </a:prstGeom>
        </p:spPr>
        <p:txBody>
          <a:bodyPr/>
          <a:lstStyle>
            <a:lvl1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629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20139" indent="-205739" defTabSz="914400">
              <a:lnSpc>
                <a:spcPct val="90000"/>
              </a:lnSpc>
              <a:spcBef>
                <a:spcPts val="1000"/>
              </a:spcBef>
              <a:buFontTx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5773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34539" indent="-205739" defTabSz="914400">
              <a:lnSpc>
                <a:spcPct val="90000"/>
              </a:lnSpc>
              <a:spcBef>
                <a:spcPts val="1000"/>
              </a:spcBef>
              <a:buFontTx/>
              <a:buChar char="•"/>
              <a:defRPr sz="1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72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96990" y="2504043"/>
            <a:ext cx="2700339" cy="381001"/>
          </a:xfrm>
          <a:prstGeom prst="rect">
            <a:avLst/>
          </a:prstGeom>
        </p:spPr>
        <p:txBody>
          <a:bodyPr/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0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873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t="10220"/>
          <a:stretch>
            <a:fillRect/>
          </a:stretch>
        </p:blipFill>
        <p:spPr>
          <a:xfrm>
            <a:off x="0" y="-1"/>
            <a:ext cx="9144000" cy="560979"/>
          </a:xfrm>
          <a:prstGeom prst="rect">
            <a:avLst/>
          </a:prstGeom>
          <a:ln w="12700">
            <a:miter lim="400000"/>
          </a:ln>
        </p:spPr>
      </p:pic>
      <p:sp>
        <p:nvSpPr>
          <p:cNvPr id="87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82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88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8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BF57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892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3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BF57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94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pic>
        <p:nvPicPr>
          <p:cNvPr id="895" name="Content Placeholder 8" descr="Content Placeholder 8"/>
          <p:cNvPicPr>
            <a:picLocks noChangeAspect="1"/>
          </p:cNvPicPr>
          <p:nvPr/>
        </p:nvPicPr>
        <p:blipFill>
          <a:blip r:embed="rId2">
            <a:extLst/>
          </a:blip>
          <a:srcRect l="73429" t="14128"/>
          <a:stretch>
            <a:fillRect/>
          </a:stretch>
        </p:blipFill>
        <p:spPr>
          <a:xfrm>
            <a:off x="-5871" y="6400799"/>
            <a:ext cx="2179730" cy="481356"/>
          </a:xfrm>
          <a:prstGeom prst="rect">
            <a:avLst/>
          </a:prstGeom>
          <a:ln w="12700">
            <a:miter lim="400000"/>
          </a:ln>
        </p:spPr>
      </p:pic>
      <p:sp>
        <p:nvSpPr>
          <p:cNvPr id="8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5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" name="TextBox 6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0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</a:lvl1pPr>
          </a:lstStyle>
          <a:p>
            <a:r>
              <a:t>Title Text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Title Text"/>
          <p:cNvSpPr txBox="1">
            <a:spLocks noGrp="1"/>
          </p:cNvSpPr>
          <p:nvPr>
            <p:ph type="title"/>
          </p:nvPr>
        </p:nvSpPr>
        <p:spPr>
          <a:xfrm>
            <a:off x="685800" y="2130426"/>
            <a:ext cx="7772400" cy="1470026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4400" b="0" i="0">
                <a:solidFill>
                  <a:srgbClr val="000000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9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3429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6858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10287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1371600" algn="ctr" defTabSz="914400">
              <a:lnSpc>
                <a:spcPct val="90000"/>
              </a:lnSpc>
              <a:spcBef>
                <a:spcPts val="1000"/>
              </a:spcBef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25136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lowchart: Process 9"/>
          <p:cNvSpPr/>
          <p:nvPr/>
        </p:nvSpPr>
        <p:spPr>
          <a:xfrm>
            <a:off x="-5872" y="6410337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6" name="Title Text"/>
          <p:cNvSpPr txBox="1">
            <a:spLocks noGrp="1"/>
          </p:cNvSpPr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 defTabSz="914400">
              <a:lnSpc>
                <a:spcPct val="90000"/>
              </a:lnSpc>
              <a:defRPr sz="2400" i="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7" name="Straight Connector 8"/>
          <p:cNvSpPr/>
          <p:nvPr/>
        </p:nvSpPr>
        <p:spPr>
          <a:xfrm>
            <a:off x="0" y="653853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18" name="TextBox 18"/>
          <p:cNvSpPr txBox="1"/>
          <p:nvPr/>
        </p:nvSpPr>
        <p:spPr>
          <a:xfrm>
            <a:off x="6247493" y="6540235"/>
            <a:ext cx="2787651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62626"/>
          </a:solidFill>
          <a:ln w="25400">
            <a:solidFill>
              <a:srgbClr val="3A5E8A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TextBox 15"/>
          <p:cNvSpPr txBox="1"/>
          <p:nvPr/>
        </p:nvSpPr>
        <p:spPr>
          <a:xfrm>
            <a:off x="533400" y="6531609"/>
            <a:ext cx="2787650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4" name="Flowchart: Process 16"/>
          <p:cNvSpPr/>
          <p:nvPr/>
        </p:nvSpPr>
        <p:spPr>
          <a:xfrm>
            <a:off x="426891" y="3737612"/>
            <a:ext cx="6335860" cy="342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" name="Title Text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6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</p:sldLayoutIdLst>
  <p:transition spd="med"/>
  <p:txStyles>
    <p:titleStyle>
      <a:lvl1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100" b="1" i="1" u="none" strike="noStrike" cap="none" spc="0" baseline="0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87829" marR="0" indent="-24492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59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tif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r>
              <a:t>Server-Side!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So Let’s Begin…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Remind me again…</a:t>
            </a:r>
          </a:p>
        </p:txBody>
      </p:sp>
      <p:sp>
        <p:nvSpPr>
          <p:cNvPr id="952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53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a </a:t>
            </a:r>
            <a:r>
              <a:rPr b="1"/>
              <a:t>server</a:t>
            </a:r>
            <a:r>
              <a:t>?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Server Definition</a:t>
            </a:r>
          </a:p>
        </p:txBody>
      </p:sp>
      <p:pic>
        <p:nvPicPr>
          <p:cNvPr id="95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t="47530" r="15753"/>
          <a:stretch>
            <a:fillRect/>
          </a:stretch>
        </p:blipFill>
        <p:spPr>
          <a:xfrm>
            <a:off x="786245" y="1005244"/>
            <a:ext cx="7543800" cy="4534369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957" name="Content Placeholder 2"/>
          <p:cNvSpPr txBox="1"/>
          <p:nvPr/>
        </p:nvSpPr>
        <p:spPr>
          <a:xfrm>
            <a:off x="443344" y="5638799"/>
            <a:ext cx="8229601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Server: </a:t>
            </a:r>
            <a:br/>
            <a:r>
              <a:rPr b="0"/>
              <a:t>The Machine and Code that handles requests and respond to them.</a:t>
            </a:r>
          </a:p>
        </p:txBody>
      </p:sp>
      <p:sp>
        <p:nvSpPr>
          <p:cNvPr id="958" name="Rectangle 4"/>
          <p:cNvSpPr/>
          <p:nvPr/>
        </p:nvSpPr>
        <p:spPr>
          <a:xfrm>
            <a:off x="4419600" y="1981200"/>
            <a:ext cx="3505200" cy="2286000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Remind me again…</a:t>
            </a:r>
          </a:p>
        </p:txBody>
      </p:sp>
      <p:sp>
        <p:nvSpPr>
          <p:cNvPr id="961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62" name="Content Placeholder 2"/>
          <p:cNvSpPr txBox="1"/>
          <p:nvPr/>
        </p:nvSpPr>
        <p:spPr>
          <a:xfrm>
            <a:off x="443344" y="2971799"/>
            <a:ext cx="8229601" cy="1143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are examples of </a:t>
            </a:r>
            <a:r>
              <a:rPr b="1"/>
              <a:t>server-side </a:t>
            </a:r>
            <a:r>
              <a:t>functions?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r>
              <a:t>Server-Side Code in Action!</a:t>
            </a:r>
          </a:p>
        </p:txBody>
      </p:sp>
      <p:sp>
        <p:nvSpPr>
          <p:cNvPr id="965" name="Rectangle 3"/>
          <p:cNvSpPr txBox="1"/>
          <p:nvPr/>
        </p:nvSpPr>
        <p:spPr>
          <a:xfrm>
            <a:off x="304800" y="914400"/>
            <a:ext cx="86106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 URL and then being given an HTML page.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an API end-point that parse URL parameters to provide selective JSONs.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Clicking an invoice that provides a PDF report.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Image processing software that takes an image applies a filter, then saves the new version.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Google providing “results” relevant to your searches on other sites. 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r>
              <a:t>Server-Side Code in Action!</a:t>
            </a:r>
          </a:p>
        </p:txBody>
      </p:sp>
      <p:sp>
        <p:nvSpPr>
          <p:cNvPr id="968" name="Rectangle 3"/>
          <p:cNvSpPr txBox="1"/>
          <p:nvPr/>
        </p:nvSpPr>
        <p:spPr>
          <a:xfrm>
            <a:off x="304800" y="914400"/>
            <a:ext cx="8610600" cy="4348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 URL and then being given an HTML page.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Visiting an API end-point that parse URL parameters to provide selective JSONs.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Clicking an invoice that provides a PDF report.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Image processing software that takes an image applies a filter, then saves the new version.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Google providing “results” relevant to your searches on other sites. </a:t>
            </a:r>
          </a:p>
        </p:txBody>
      </p:sp>
      <p:sp>
        <p:nvSpPr>
          <p:cNvPr id="969" name="Rectangle 2"/>
          <p:cNvSpPr/>
          <p:nvPr/>
        </p:nvSpPr>
        <p:spPr>
          <a:xfrm>
            <a:off x="304800" y="838200"/>
            <a:ext cx="8458200" cy="1752600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Remind me again…</a:t>
            </a:r>
          </a:p>
        </p:txBody>
      </p:sp>
      <p:sp>
        <p:nvSpPr>
          <p:cNvPr id="972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73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a </a:t>
            </a:r>
            <a:r>
              <a:rPr b="1"/>
              <a:t>client</a:t>
            </a:r>
            <a:r>
              <a:t>?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Client Definition</a:t>
            </a:r>
          </a:p>
        </p:txBody>
      </p:sp>
      <p:pic>
        <p:nvPicPr>
          <p:cNvPr id="97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t="47530" r="15753"/>
          <a:stretch>
            <a:fillRect/>
          </a:stretch>
        </p:blipFill>
        <p:spPr>
          <a:xfrm>
            <a:off x="786245" y="1005244"/>
            <a:ext cx="7543800" cy="4534369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977" name="Content Placeholder 2"/>
          <p:cNvSpPr txBox="1"/>
          <p:nvPr/>
        </p:nvSpPr>
        <p:spPr>
          <a:xfrm>
            <a:off x="443344" y="5638799"/>
            <a:ext cx="8229601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pPr>
            <a:r>
              <a:t>Client: </a:t>
            </a:r>
            <a:br/>
            <a:r>
              <a:rPr b="0"/>
              <a:t>The users’ personal machines that make “requests” of the server.</a:t>
            </a:r>
          </a:p>
        </p:txBody>
      </p:sp>
      <p:sp>
        <p:nvSpPr>
          <p:cNvPr id="978" name="Rectangle 4"/>
          <p:cNvSpPr/>
          <p:nvPr/>
        </p:nvSpPr>
        <p:spPr>
          <a:xfrm>
            <a:off x="914400" y="2003326"/>
            <a:ext cx="2286000" cy="2286001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Bonus Question:</a:t>
            </a:r>
          </a:p>
        </p:txBody>
      </p:sp>
      <p:sp>
        <p:nvSpPr>
          <p:cNvPr id="981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982" name="Content Placeholder 2"/>
          <p:cNvSpPr txBox="1"/>
          <p:nvPr/>
        </p:nvSpPr>
        <p:spPr>
          <a:xfrm>
            <a:off x="443344" y="2496408"/>
            <a:ext cx="8229601" cy="1143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How do the client and server </a:t>
            </a:r>
            <a:r>
              <a:rPr b="1"/>
              <a:t>communicate</a:t>
            </a:r>
            <a:r>
              <a:t> with one another?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HTTP Definition</a:t>
            </a:r>
          </a:p>
        </p:txBody>
      </p:sp>
      <p:pic>
        <p:nvPicPr>
          <p:cNvPr id="985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rcRect t="47530" r="15753"/>
          <a:stretch>
            <a:fillRect/>
          </a:stretch>
        </p:blipFill>
        <p:spPr>
          <a:xfrm>
            <a:off x="786245" y="1005244"/>
            <a:ext cx="7543800" cy="4534369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986" name="Content Placeholder 2"/>
          <p:cNvSpPr txBox="1"/>
          <p:nvPr/>
        </p:nvSpPr>
        <p:spPr>
          <a:xfrm>
            <a:off x="443344" y="5638799"/>
            <a:ext cx="8229601" cy="667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Clients and Servers communicate back and forth using a series of understood communications defined by </a:t>
            </a:r>
            <a:r>
              <a:rPr b="1"/>
              <a:t>HTTP / HTTPs</a:t>
            </a:r>
            <a:r>
              <a:t>. </a:t>
            </a:r>
          </a:p>
        </p:txBody>
      </p:sp>
      <p:sp>
        <p:nvSpPr>
          <p:cNvPr id="987" name="Rectangle 4"/>
          <p:cNvSpPr/>
          <p:nvPr/>
        </p:nvSpPr>
        <p:spPr>
          <a:xfrm>
            <a:off x="2743200" y="1005244"/>
            <a:ext cx="2286000" cy="4328756"/>
          </a:xfrm>
          <a:prstGeom prst="rect">
            <a:avLst/>
          </a:prstGeom>
          <a:ln w="635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 Moment of Caution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Digging Deep into Server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Visualizing Servers</a:t>
            </a:r>
          </a:p>
        </p:txBody>
      </p:sp>
      <p:sp>
        <p:nvSpPr>
          <p:cNvPr id="997" name="Content Placeholder 2"/>
          <p:cNvSpPr txBox="1"/>
          <p:nvPr/>
        </p:nvSpPr>
        <p:spPr>
          <a:xfrm>
            <a:off x="304800" y="5486400"/>
            <a:ext cx="8368146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 Hardware look like large, ruggedized versions of desktop computers. </a:t>
            </a:r>
          </a:p>
        </p:txBody>
      </p:sp>
      <p:pic>
        <p:nvPicPr>
          <p:cNvPr id="99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5637" y="1031751"/>
            <a:ext cx="6286472" cy="4193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Visualizing Servers</a:t>
            </a:r>
          </a:p>
        </p:txBody>
      </p:sp>
      <p:pic>
        <p:nvPicPr>
          <p:cNvPr id="100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0" y="2209800"/>
            <a:ext cx="2406203" cy="2041918"/>
          </a:xfrm>
          <a:prstGeom prst="rect">
            <a:avLst/>
          </a:prstGeom>
          <a:ln w="12700">
            <a:miter lim="400000"/>
          </a:ln>
        </p:spPr>
      </p:pic>
      <p:sp>
        <p:nvSpPr>
          <p:cNvPr id="1002" name="Content Placeholder 2"/>
          <p:cNvSpPr txBox="1"/>
          <p:nvPr/>
        </p:nvSpPr>
        <p:spPr>
          <a:xfrm>
            <a:off x="304800" y="5486400"/>
            <a:ext cx="8368146" cy="792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These machines (and their respective code) handle all of the requests coming in from browsers accessing a website.</a:t>
            </a:r>
          </a:p>
        </p:txBody>
      </p:sp>
      <p:pic>
        <p:nvPicPr>
          <p:cNvPr id="1003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1178639"/>
            <a:ext cx="1189686" cy="994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8628" y="2841443"/>
            <a:ext cx="1189687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7343" y="4371621"/>
            <a:ext cx="1189686" cy="9948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19800" y="990600"/>
            <a:ext cx="1189686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7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7027" y="854664"/>
            <a:ext cx="1189687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09484" y="2841443"/>
            <a:ext cx="1189686" cy="994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6973" y="4431574"/>
            <a:ext cx="1189686" cy="994875"/>
          </a:xfrm>
          <a:prstGeom prst="rect">
            <a:avLst/>
          </a:prstGeom>
          <a:ln w="12700">
            <a:miter lim="400000"/>
          </a:ln>
        </p:spPr>
      </p:pic>
      <p:sp>
        <p:nvSpPr>
          <p:cNvPr id="1010" name="Straight Arrow Connector 12"/>
          <p:cNvSpPr/>
          <p:nvPr/>
        </p:nvSpPr>
        <p:spPr>
          <a:xfrm>
            <a:off x="2209800" y="3338879"/>
            <a:ext cx="1066801" cy="1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1" name="Straight Arrow Connector 13"/>
          <p:cNvSpPr/>
          <p:nvPr/>
        </p:nvSpPr>
        <p:spPr>
          <a:xfrm>
            <a:off x="2209800" y="2173514"/>
            <a:ext cx="1066801" cy="417287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2" name="Straight Arrow Connector 15"/>
          <p:cNvSpPr/>
          <p:nvPr/>
        </p:nvSpPr>
        <p:spPr>
          <a:xfrm>
            <a:off x="4247760" y="1662893"/>
            <a:ext cx="250971" cy="469146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3" name="Straight Arrow Connector 17"/>
          <p:cNvSpPr/>
          <p:nvPr/>
        </p:nvSpPr>
        <p:spPr>
          <a:xfrm flipH="1">
            <a:off x="5788031" y="1985473"/>
            <a:ext cx="446616" cy="441876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4" name="Straight Arrow Connector 19"/>
          <p:cNvSpPr/>
          <p:nvPr/>
        </p:nvSpPr>
        <p:spPr>
          <a:xfrm flipH="1" flipV="1">
            <a:off x="6005201" y="3289353"/>
            <a:ext cx="1041459" cy="4710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5" name="Straight Arrow Connector 21"/>
          <p:cNvSpPr/>
          <p:nvPr/>
        </p:nvSpPr>
        <p:spPr>
          <a:xfrm flipH="1" flipV="1">
            <a:off x="5365274" y="4273956"/>
            <a:ext cx="520729" cy="404172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16" name="Straight Arrow Connector 23"/>
          <p:cNvSpPr/>
          <p:nvPr/>
        </p:nvSpPr>
        <p:spPr>
          <a:xfrm flipV="1">
            <a:off x="3229970" y="4151374"/>
            <a:ext cx="457638" cy="268234"/>
          </a:xfrm>
          <a:prstGeom prst="line">
            <a:avLst/>
          </a:prstGeom>
          <a:ln w="6350">
            <a:solidFill>
              <a:srgbClr val="000000"/>
            </a:solidFill>
            <a:miter/>
            <a:headEnd type="triangle"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Visualizing Servers</a:t>
            </a:r>
          </a:p>
        </p:txBody>
      </p:sp>
      <p:sp>
        <p:nvSpPr>
          <p:cNvPr id="1019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pic>
        <p:nvPicPr>
          <p:cNvPr id="102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66800"/>
            <a:ext cx="4724400" cy="4724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1" name="Content Placeholder 2"/>
          <p:cNvSpPr txBox="1"/>
          <p:nvPr/>
        </p:nvSpPr>
        <p:spPr>
          <a:xfrm>
            <a:off x="5257798" y="2781300"/>
            <a:ext cx="3415146" cy="11432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Where does the server </a:t>
            </a:r>
            <a:r>
              <a:rPr b="1"/>
              <a:t>live</a:t>
            </a:r>
            <a:r>
              <a:t>?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r>
              <a:t>Where Do Servers Live?</a:t>
            </a:r>
          </a:p>
        </p:txBody>
      </p:sp>
      <p:sp>
        <p:nvSpPr>
          <p:cNvPr id="1024" name="Rectangle 3"/>
          <p:cNvSpPr txBox="1"/>
          <p:nvPr/>
        </p:nvSpPr>
        <p:spPr>
          <a:xfrm>
            <a:off x="304800" y="914400"/>
            <a:ext cx="861060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Servers live in dedicated hardware intended to handle </a:t>
            </a:r>
            <a:r>
              <a:rPr u="sng"/>
              <a:t>ALL</a:t>
            </a:r>
            <a:r>
              <a:t> the requests and responses of many clients.</a:t>
            </a:r>
          </a:p>
          <a:p>
            <a:pPr marL="342900" indent="-3429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Servers can live most often live on cloud platforms like AWS, Heroku, Google Cloud, etc.</a:t>
            </a:r>
          </a:p>
        </p:txBody>
      </p:sp>
      <p:pic>
        <p:nvPicPr>
          <p:cNvPr id="1025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15" y="3505200"/>
            <a:ext cx="3273426" cy="1309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6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5439" y="3465041"/>
            <a:ext cx="3489322" cy="244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7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1200" y="3776645"/>
            <a:ext cx="3124200" cy="1156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r>
              <a:t>Where Do Servers Live?</a:t>
            </a:r>
          </a:p>
        </p:txBody>
      </p:sp>
      <p:sp>
        <p:nvSpPr>
          <p:cNvPr id="1030" name="Rectangle 3"/>
          <p:cNvSpPr txBox="1"/>
          <p:nvPr/>
        </p:nvSpPr>
        <p:spPr>
          <a:xfrm>
            <a:off x="304800" y="914400"/>
            <a:ext cx="8610600" cy="18594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Servers live in dedicated hardware intended to handle </a:t>
            </a:r>
            <a:r>
              <a:rPr u="sng"/>
              <a:t>ALL</a:t>
            </a:r>
            <a:r>
              <a:t> the requests and responses of many clients.</a:t>
            </a:r>
          </a:p>
          <a:p>
            <a:pPr marL="342900" indent="-342900">
              <a:buSzPct val="100000"/>
              <a:buFont typeface="Arial"/>
              <a:buChar char="•"/>
              <a:defRPr sz="2400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Servers can live most often live on cloud platforms like AWS, Heroku, Google Cloud, etc.</a:t>
            </a:r>
          </a:p>
        </p:txBody>
      </p:sp>
      <p:pic>
        <p:nvPicPr>
          <p:cNvPr id="103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7215" y="3505200"/>
            <a:ext cx="3273426" cy="13093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2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65439" y="3465041"/>
            <a:ext cx="3489322" cy="2442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3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1200" y="3776645"/>
            <a:ext cx="3124200" cy="1156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4" name="pasted-image.tiff" descr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838200"/>
            <a:ext cx="9144000" cy="609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Title 1"/>
          <p:cNvSpPr txBox="1">
            <a:spLocks noGrp="1"/>
          </p:cNvSpPr>
          <p:nvPr>
            <p:ph type="title"/>
          </p:nvPr>
        </p:nvSpPr>
        <p:spPr>
          <a:xfrm>
            <a:off x="304800" y="-1"/>
            <a:ext cx="6553200" cy="653856"/>
          </a:xfrm>
          <a:prstGeom prst="rect">
            <a:avLst/>
          </a:prstGeom>
        </p:spPr>
        <p:txBody>
          <a:bodyPr/>
          <a:lstStyle/>
          <a:p>
            <a:r>
              <a:t>Where Do Servers Live?</a:t>
            </a:r>
          </a:p>
        </p:txBody>
      </p:sp>
      <p:pic>
        <p:nvPicPr>
          <p:cNvPr id="103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5809"/>
            <a:ext cx="9144000" cy="6139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Visualizing Servers</a:t>
            </a:r>
          </a:p>
        </p:txBody>
      </p:sp>
      <p:pic>
        <p:nvPicPr>
          <p:cNvPr id="104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72587"/>
            <a:ext cx="9144000" cy="6097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Rectangle 1"/>
          <p:cNvSpPr/>
          <p:nvPr/>
        </p:nvSpPr>
        <p:spPr>
          <a:xfrm>
            <a:off x="5334000" y="1371600"/>
            <a:ext cx="3581400" cy="4267200"/>
          </a:xfrm>
          <a:prstGeom prst="rect">
            <a:avLst/>
          </a:prstGeom>
          <a:ln w="635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3" name="Rectangle 4"/>
          <p:cNvSpPr txBox="1"/>
          <p:nvPr/>
        </p:nvSpPr>
        <p:spPr>
          <a:xfrm>
            <a:off x="304800" y="98052"/>
            <a:ext cx="62484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Servers During Development</a:t>
            </a:r>
          </a:p>
        </p:txBody>
      </p:sp>
      <p:pic>
        <p:nvPicPr>
          <p:cNvPr id="104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5400" y="2700373"/>
            <a:ext cx="1924846" cy="1609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43171" y="3931432"/>
            <a:ext cx="1822423" cy="1524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6" name="Picture 5" descr="Picture 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46084" y="1600200"/>
            <a:ext cx="1957232" cy="1660918"/>
          </a:xfrm>
          <a:prstGeom prst="rect">
            <a:avLst/>
          </a:prstGeom>
          <a:ln w="12700">
            <a:miter lim="400000"/>
          </a:ln>
        </p:spPr>
      </p:pic>
      <p:sp>
        <p:nvSpPr>
          <p:cNvPr id="1047" name="Rectangle 6"/>
          <p:cNvSpPr/>
          <p:nvPr/>
        </p:nvSpPr>
        <p:spPr>
          <a:xfrm>
            <a:off x="5406240" y="3505200"/>
            <a:ext cx="3498274" cy="45719"/>
          </a:xfrm>
          <a:prstGeom prst="rect">
            <a:avLst/>
          </a:prstGeom>
          <a:ln w="635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48" name="Content Placeholder 2"/>
          <p:cNvSpPr txBox="1"/>
          <p:nvPr/>
        </p:nvSpPr>
        <p:spPr>
          <a:xfrm>
            <a:off x="5406240" y="938568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localhost</a:t>
            </a:r>
          </a:p>
        </p:txBody>
      </p:sp>
      <p:sp>
        <p:nvSpPr>
          <p:cNvPr id="1049" name="Content Placeholder 2"/>
          <p:cNvSpPr txBox="1"/>
          <p:nvPr/>
        </p:nvSpPr>
        <p:spPr>
          <a:xfrm>
            <a:off x="5479198" y="5683698"/>
            <a:ext cx="3415146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browser</a:t>
            </a:r>
          </a:p>
        </p:txBody>
      </p:sp>
      <p:sp>
        <p:nvSpPr>
          <p:cNvPr id="1050" name="Curved Connector 10"/>
          <p:cNvSpPr/>
          <p:nvPr/>
        </p:nvSpPr>
        <p:spPr>
          <a:xfrm rot="5400000" flipH="1" flipV="1">
            <a:off x="4527331" y="1781164"/>
            <a:ext cx="599703" cy="123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4445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1" name="Curved Connector 14"/>
          <p:cNvSpPr/>
          <p:nvPr/>
        </p:nvSpPr>
        <p:spPr>
          <a:xfrm rot="16200000" flipH="1">
            <a:off x="4269782" y="4248067"/>
            <a:ext cx="1114799" cy="12387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10800" y="0"/>
                  <a:pt x="21600" y="10800"/>
                  <a:pt x="21600" y="21600"/>
                </a:cubicBezTo>
              </a:path>
            </a:pathLst>
          </a:custGeom>
          <a:ln w="44450">
            <a:solidFill>
              <a:srgbClr val="5B9BD5"/>
            </a:solidFill>
            <a:miter/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052" name="Content Placeholder 2"/>
          <p:cNvSpPr txBox="1"/>
          <p:nvPr/>
        </p:nvSpPr>
        <p:spPr>
          <a:xfrm>
            <a:off x="136221" y="1143000"/>
            <a:ext cx="3121796" cy="43921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defTabSz="685800">
              <a:spcBef>
                <a:spcPts val="500"/>
              </a:spcBef>
              <a:defRPr sz="2200" b="1" u="sng">
                <a:latin typeface="Arial"/>
                <a:ea typeface="Arial"/>
                <a:cs typeface="Arial"/>
                <a:sym typeface="Arial"/>
              </a:defRPr>
            </a:pPr>
            <a:r>
              <a:t>Important Note: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During development our personal computers will be able to simulate both.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We will create a “local server”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And then use our browser to interact with it.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Building a “Server”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Rectangle 2"/>
          <p:cNvSpPr txBox="1"/>
          <p:nvPr/>
        </p:nvSpPr>
        <p:spPr>
          <a:xfrm>
            <a:off x="2895853" y="5886429"/>
            <a:ext cx="3428552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Seriously… Try to learn this now.</a:t>
            </a:r>
          </a:p>
        </p:txBody>
      </p:sp>
      <p:sp>
        <p:nvSpPr>
          <p:cNvPr id="926" name="Shape 70"/>
          <p:cNvSpPr txBox="1"/>
          <p:nvPr/>
        </p:nvSpPr>
        <p:spPr>
          <a:xfrm>
            <a:off x="185057" y="820958"/>
            <a:ext cx="8850088" cy="46567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91424" tIns="91424" rIns="91424" bIns="91424">
            <a:spAutoFit/>
          </a:bodyPr>
          <a:lstStyle/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Node + Express Servers and Routing are two of the</a:t>
            </a:r>
          </a:p>
          <a:p>
            <a:pPr algn="ctr" defTabSz="685800">
              <a:spcBef>
                <a:spcPts val="1000"/>
              </a:spcBef>
              <a:defRPr sz="4200" b="1">
                <a:latin typeface="Arial"/>
                <a:ea typeface="Arial"/>
                <a:cs typeface="Arial"/>
                <a:sym typeface="Arial"/>
              </a:defRPr>
            </a:pPr>
            <a:r>
              <a:t>MOST IMPORTANT CONCEPTS</a:t>
            </a:r>
            <a:endParaRPr sz="2400"/>
          </a:p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in the </a:t>
            </a:r>
            <a:r>
              <a:rPr b="1" u="sng"/>
              <a:t>ENTIRE</a:t>
            </a:r>
            <a:r>
              <a:t> program.</a:t>
            </a: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800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  <a:p>
            <a:pPr algn="ctr" defTabSz="685800">
              <a:spcBef>
                <a:spcPts val="500"/>
              </a:spcBef>
              <a:defRPr sz="1000" b="1">
                <a:latin typeface="Arial"/>
                <a:ea typeface="Arial"/>
                <a:cs typeface="Arial"/>
                <a:sym typeface="Arial"/>
              </a:defRPr>
            </a:pPr>
            <a:endParaRPr sz="4800" b="1"/>
          </a:p>
        </p:txBody>
      </p:sp>
      <p:sp>
        <p:nvSpPr>
          <p:cNvPr id="927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Focus!</a:t>
            </a:r>
          </a:p>
        </p:txBody>
      </p:sp>
      <p:pic>
        <p:nvPicPr>
          <p:cNvPr id="9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8325" y="3076305"/>
            <a:ext cx="5543551" cy="2571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Creating a Server</a:t>
            </a:r>
          </a:p>
        </p:txBody>
      </p:sp>
      <p:sp>
        <p:nvSpPr>
          <p:cNvPr id="1057" name="Content Placeholder 2"/>
          <p:cNvSpPr txBox="1"/>
          <p:nvPr/>
        </p:nvSpPr>
        <p:spPr>
          <a:xfrm>
            <a:off x="304800" y="914400"/>
            <a:ext cx="8610600" cy="5432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For our purposes, “creating a server” equates to writing the code that handles what the server will </a:t>
            </a:r>
            <a:r>
              <a:rPr b="1" i="1" u="sng"/>
              <a:t>do</a:t>
            </a:r>
            <a:r>
              <a:t>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It’s important to note that even though you pay for server-side hardware, you still need to create the code that goes inside.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 b="1" u="sng">
                <a:latin typeface="Arial"/>
                <a:ea typeface="Arial"/>
                <a:cs typeface="Arial"/>
                <a:sym typeface="Arial"/>
              </a:defRPr>
            </a:pPr>
            <a:r>
              <a:t>This code you create handles things like:</a:t>
            </a:r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Connections to the database</a:t>
            </a:r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Handling client-side URL requests</a:t>
            </a:r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Performing server-side processes</a:t>
            </a:r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Authenticating user requests</a:t>
            </a:r>
          </a:p>
          <a:p>
            <a:pPr marL="557212" lvl="1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t>Logging client requests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 Big Box</a:t>
            </a:r>
          </a:p>
        </p:txBody>
      </p:sp>
      <p:sp>
        <p:nvSpPr>
          <p:cNvPr id="1060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061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2" name="Content Placeholder 2"/>
          <p:cNvSpPr txBox="1"/>
          <p:nvPr/>
        </p:nvSpPr>
        <p:spPr>
          <a:xfrm>
            <a:off x="5791199" y="1234788"/>
            <a:ext cx="3121796" cy="3138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Throughout this week… imagine your server to be a </a:t>
            </a:r>
            <a:r>
              <a:rPr u="sng"/>
              <a:t>big, empty box.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 u="sng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We will be adding </a:t>
            </a:r>
            <a:r>
              <a:rPr u="sng"/>
              <a:t>code</a:t>
            </a:r>
            <a:r>
              <a:t> snippets and </a:t>
            </a:r>
            <a:r>
              <a:rPr u="sng"/>
              <a:t>modules</a:t>
            </a:r>
            <a:r>
              <a:t> to give our big, empty box the powers to </a:t>
            </a:r>
            <a:r>
              <a:rPr b="1" i="1"/>
              <a:t>do</a:t>
            </a:r>
            <a:r>
              <a:rPr b="1"/>
              <a:t> </a:t>
            </a:r>
            <a:r>
              <a:t>stuff in response to all the requests that come in.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Connections</a:t>
            </a:r>
          </a:p>
        </p:txBody>
      </p:sp>
      <p:sp>
        <p:nvSpPr>
          <p:cNvPr id="1065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6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067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68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069" name="Content Placeholder 2"/>
          <p:cNvSpPr txBox="1"/>
          <p:nvPr/>
        </p:nvSpPr>
        <p:spPr>
          <a:xfrm>
            <a:off x="5791199" y="1234788"/>
            <a:ext cx="3121796" cy="1251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We’ll add listener such that the server can “begin” listening for requests.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Parsing</a:t>
            </a:r>
          </a:p>
        </p:txBody>
      </p:sp>
      <p:sp>
        <p:nvSpPr>
          <p:cNvPr id="1072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3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074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5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076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7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078" name="Content Placeholder 2"/>
          <p:cNvSpPr txBox="1"/>
          <p:nvPr/>
        </p:nvSpPr>
        <p:spPr>
          <a:xfrm>
            <a:off x="5791199" y="1234788"/>
            <a:ext cx="3121796" cy="959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We’ll give our server the ability to “parse” URLs that the user requests.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Routing</a:t>
            </a:r>
          </a:p>
        </p:txBody>
      </p:sp>
      <p:sp>
        <p:nvSpPr>
          <p:cNvPr id="1081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2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083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4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085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6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087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88" name="Content Placeholder 2"/>
          <p:cNvSpPr txBox="1"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Route Handling</a:t>
            </a:r>
          </a:p>
        </p:txBody>
      </p:sp>
      <p:sp>
        <p:nvSpPr>
          <p:cNvPr id="1089" name="Content Placeholder 2"/>
          <p:cNvSpPr txBox="1"/>
          <p:nvPr/>
        </p:nvSpPr>
        <p:spPr>
          <a:xfrm>
            <a:off x="5791199" y="1234788"/>
            <a:ext cx="3121796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Then based on the URL’s keywords, our server will be able to </a:t>
            </a:r>
            <a:r>
              <a:rPr b="1" u="sng"/>
              <a:t>route </a:t>
            </a:r>
            <a:r>
              <a:t>(or direct the flow of logic to initiate other processes)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Sending Files</a:t>
            </a:r>
          </a:p>
        </p:txBody>
      </p:sp>
      <p:sp>
        <p:nvSpPr>
          <p:cNvPr id="1092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3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094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5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096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7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098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99" name="Content Placeholder 2"/>
          <p:cNvSpPr txBox="1"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Route Handling</a:t>
            </a:r>
          </a:p>
        </p:txBody>
      </p:sp>
      <p:sp>
        <p:nvSpPr>
          <p:cNvPr id="1100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1" name="Content Placeholder 2"/>
          <p:cNvSpPr txBox="1"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HTML</a:t>
            </a:r>
          </a:p>
        </p:txBody>
      </p:sp>
      <p:sp>
        <p:nvSpPr>
          <p:cNvPr id="1102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3" name="Content Placeholder 2"/>
          <p:cNvSpPr txBox="1"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JSON</a:t>
            </a:r>
          </a:p>
        </p:txBody>
      </p:sp>
      <p:sp>
        <p:nvSpPr>
          <p:cNvPr id="1104" name="Content Placeholder 2"/>
          <p:cNvSpPr txBox="1"/>
          <p:nvPr/>
        </p:nvSpPr>
        <p:spPr>
          <a:xfrm>
            <a:off x="5791199" y="1234788"/>
            <a:ext cx="3121796" cy="18357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This subsequent process may be to send an HTML file to be rendered or to send a JSON file to be rendered…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Receiving Posts</a:t>
            </a:r>
          </a:p>
        </p:txBody>
      </p:sp>
      <p:sp>
        <p:nvSpPr>
          <p:cNvPr id="1107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08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109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0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111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2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113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4" name="Content Placeholder 2"/>
          <p:cNvSpPr txBox="1"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Route Handling</a:t>
            </a:r>
          </a:p>
        </p:txBody>
      </p:sp>
      <p:sp>
        <p:nvSpPr>
          <p:cNvPr id="1115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6" name="Content Placeholder 2"/>
          <p:cNvSpPr txBox="1"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HTML</a:t>
            </a:r>
          </a:p>
        </p:txBody>
      </p:sp>
      <p:sp>
        <p:nvSpPr>
          <p:cNvPr id="1117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18" name="Content Placeholder 2"/>
          <p:cNvSpPr txBox="1"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JSON</a:t>
            </a:r>
          </a:p>
        </p:txBody>
      </p:sp>
      <p:sp>
        <p:nvSpPr>
          <p:cNvPr id="1119" name="Rectangle 16"/>
          <p:cNvSpPr/>
          <p:nvPr/>
        </p:nvSpPr>
        <p:spPr>
          <a:xfrm>
            <a:off x="609600" y="4775989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0" name="Content Placeholder 2"/>
          <p:cNvSpPr txBox="1"/>
          <p:nvPr/>
        </p:nvSpPr>
        <p:spPr>
          <a:xfrm>
            <a:off x="-107374" y="4989583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Receive POSTs</a:t>
            </a:r>
          </a:p>
        </p:txBody>
      </p:sp>
      <p:sp>
        <p:nvSpPr>
          <p:cNvPr id="1121" name="Content Placeholder 2"/>
          <p:cNvSpPr txBox="1"/>
          <p:nvPr/>
        </p:nvSpPr>
        <p:spPr>
          <a:xfrm>
            <a:off x="5791199" y="1234788"/>
            <a:ext cx="3121796" cy="1543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may also have a new module to handle receiving user’s POST requests (i.e. the data they send the server)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Performing Logic</a:t>
            </a:r>
          </a:p>
        </p:txBody>
      </p:sp>
      <p:sp>
        <p:nvSpPr>
          <p:cNvPr id="1124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5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126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7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128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29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130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1" name="Content Placeholder 2"/>
          <p:cNvSpPr txBox="1"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Route Handling</a:t>
            </a:r>
          </a:p>
        </p:txBody>
      </p:sp>
      <p:sp>
        <p:nvSpPr>
          <p:cNvPr id="1132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3" name="Content Placeholder 2"/>
          <p:cNvSpPr txBox="1"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HTML</a:t>
            </a:r>
          </a:p>
        </p:txBody>
      </p:sp>
      <p:sp>
        <p:nvSpPr>
          <p:cNvPr id="1134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5" name="Content Placeholder 2"/>
          <p:cNvSpPr txBox="1"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JSON</a:t>
            </a:r>
          </a:p>
        </p:txBody>
      </p:sp>
      <p:sp>
        <p:nvSpPr>
          <p:cNvPr id="1136" name="Rectangle 16"/>
          <p:cNvSpPr/>
          <p:nvPr/>
        </p:nvSpPr>
        <p:spPr>
          <a:xfrm>
            <a:off x="609600" y="4775989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7" name="Content Placeholder 2"/>
          <p:cNvSpPr txBox="1"/>
          <p:nvPr/>
        </p:nvSpPr>
        <p:spPr>
          <a:xfrm>
            <a:off x="-107374" y="4989583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Receive POSTs</a:t>
            </a:r>
          </a:p>
        </p:txBody>
      </p:sp>
      <p:sp>
        <p:nvSpPr>
          <p:cNvPr id="1138" name="Rectangle 18"/>
          <p:cNvSpPr/>
          <p:nvPr/>
        </p:nvSpPr>
        <p:spPr>
          <a:xfrm>
            <a:off x="2978398" y="4799839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39" name="Content Placeholder 2"/>
          <p:cNvSpPr txBox="1"/>
          <p:nvPr/>
        </p:nvSpPr>
        <p:spPr>
          <a:xfrm>
            <a:off x="2261424" y="5013433"/>
            <a:ext cx="341514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 Side Logic</a:t>
            </a:r>
          </a:p>
        </p:txBody>
      </p:sp>
      <p:sp>
        <p:nvSpPr>
          <p:cNvPr id="1140" name="Content Placeholder 2"/>
          <p:cNvSpPr txBox="1"/>
          <p:nvPr/>
        </p:nvSpPr>
        <p:spPr>
          <a:xfrm>
            <a:off x="5791199" y="1234788"/>
            <a:ext cx="3121796" cy="21278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We may also have complex server-side logic that we want to initiate in response to user’s visiting a route endpoint or sending us data.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Rectangle 4"/>
          <p:cNvSpPr txBox="1"/>
          <p:nvPr/>
        </p:nvSpPr>
        <p:spPr>
          <a:xfrm>
            <a:off x="304800" y="98052"/>
            <a:ext cx="52578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Inside the Box: And More!</a:t>
            </a:r>
          </a:p>
        </p:txBody>
      </p:sp>
      <p:sp>
        <p:nvSpPr>
          <p:cNvPr id="1143" name="Rectangle 2"/>
          <p:cNvSpPr/>
          <p:nvPr/>
        </p:nvSpPr>
        <p:spPr>
          <a:xfrm>
            <a:off x="304800" y="1234788"/>
            <a:ext cx="5029200" cy="4861212"/>
          </a:xfrm>
          <a:prstGeom prst="rect">
            <a:avLst/>
          </a:prstGeom>
          <a:solidFill>
            <a:srgbClr val="FBE5D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4" name="Content Placeholder 2"/>
          <p:cNvSpPr txBox="1"/>
          <p:nvPr/>
        </p:nvSpPr>
        <p:spPr>
          <a:xfrm>
            <a:off x="1035626" y="725557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</a:t>
            </a:r>
          </a:p>
        </p:txBody>
      </p:sp>
      <p:sp>
        <p:nvSpPr>
          <p:cNvPr id="1145" name="Rectangle 6"/>
          <p:cNvSpPr/>
          <p:nvPr/>
        </p:nvSpPr>
        <p:spPr>
          <a:xfrm>
            <a:off x="609600" y="1528861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6" name="Content Placeholder 2"/>
          <p:cNvSpPr txBox="1"/>
          <p:nvPr/>
        </p:nvSpPr>
        <p:spPr>
          <a:xfrm>
            <a:off x="-107374" y="1655245"/>
            <a:ext cx="3415147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Listen</a:t>
            </a:r>
          </a:p>
        </p:txBody>
      </p:sp>
      <p:sp>
        <p:nvSpPr>
          <p:cNvPr id="1147" name="Rectangle 8"/>
          <p:cNvSpPr/>
          <p:nvPr/>
        </p:nvSpPr>
        <p:spPr>
          <a:xfrm>
            <a:off x="2994313" y="1528861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8" name="Content Placeholder 2"/>
          <p:cNvSpPr txBox="1"/>
          <p:nvPr/>
        </p:nvSpPr>
        <p:spPr>
          <a:xfrm>
            <a:off x="2277341" y="1655245"/>
            <a:ext cx="3415146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URL Parse</a:t>
            </a:r>
          </a:p>
        </p:txBody>
      </p:sp>
      <p:sp>
        <p:nvSpPr>
          <p:cNvPr id="1149" name="Rectangle 10"/>
          <p:cNvSpPr/>
          <p:nvPr/>
        </p:nvSpPr>
        <p:spPr>
          <a:xfrm>
            <a:off x="609599" y="2629973"/>
            <a:ext cx="4365916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0" name="Content Placeholder 2"/>
          <p:cNvSpPr txBox="1"/>
          <p:nvPr/>
        </p:nvSpPr>
        <p:spPr>
          <a:xfrm>
            <a:off x="1111826" y="2756357"/>
            <a:ext cx="3415147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500"/>
              </a:spcBef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Route Handling</a:t>
            </a:r>
          </a:p>
        </p:txBody>
      </p:sp>
      <p:sp>
        <p:nvSpPr>
          <p:cNvPr id="1151" name="Rectangle 12"/>
          <p:cNvSpPr/>
          <p:nvPr/>
        </p:nvSpPr>
        <p:spPr>
          <a:xfrm>
            <a:off x="609600" y="3719917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2" name="Content Placeholder 2"/>
          <p:cNvSpPr txBox="1"/>
          <p:nvPr/>
        </p:nvSpPr>
        <p:spPr>
          <a:xfrm>
            <a:off x="-107374" y="3933511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HTML</a:t>
            </a:r>
          </a:p>
        </p:txBody>
      </p:sp>
      <p:sp>
        <p:nvSpPr>
          <p:cNvPr id="1153" name="Rectangle 14"/>
          <p:cNvSpPr/>
          <p:nvPr/>
        </p:nvSpPr>
        <p:spPr>
          <a:xfrm>
            <a:off x="2974027" y="3731086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4" name="Content Placeholder 2"/>
          <p:cNvSpPr txBox="1"/>
          <p:nvPr/>
        </p:nvSpPr>
        <p:spPr>
          <a:xfrm>
            <a:off x="2257055" y="3944680"/>
            <a:ext cx="3415146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Send JSON</a:t>
            </a:r>
          </a:p>
        </p:txBody>
      </p:sp>
      <p:sp>
        <p:nvSpPr>
          <p:cNvPr id="1155" name="Rectangle 16"/>
          <p:cNvSpPr/>
          <p:nvPr/>
        </p:nvSpPr>
        <p:spPr>
          <a:xfrm>
            <a:off x="609600" y="4775989"/>
            <a:ext cx="1981200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6" name="Content Placeholder 2"/>
          <p:cNvSpPr txBox="1"/>
          <p:nvPr/>
        </p:nvSpPr>
        <p:spPr>
          <a:xfrm>
            <a:off x="-107374" y="4989583"/>
            <a:ext cx="34151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sz="20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Receive POSTs</a:t>
            </a:r>
          </a:p>
        </p:txBody>
      </p:sp>
      <p:sp>
        <p:nvSpPr>
          <p:cNvPr id="1157" name="Rectangle 18"/>
          <p:cNvSpPr/>
          <p:nvPr/>
        </p:nvSpPr>
        <p:spPr>
          <a:xfrm>
            <a:off x="2978398" y="4799839"/>
            <a:ext cx="1981201" cy="76200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58" name="Content Placeholder 2"/>
          <p:cNvSpPr txBox="1"/>
          <p:nvPr/>
        </p:nvSpPr>
        <p:spPr>
          <a:xfrm>
            <a:off x="2261424" y="5013433"/>
            <a:ext cx="3415146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Server Side Logic</a:t>
            </a:r>
          </a:p>
        </p:txBody>
      </p:sp>
      <p:sp>
        <p:nvSpPr>
          <p:cNvPr id="1159" name="Rectangle 20"/>
          <p:cNvSpPr/>
          <p:nvPr/>
        </p:nvSpPr>
        <p:spPr>
          <a:xfrm>
            <a:off x="652399" y="5751583"/>
            <a:ext cx="4323115" cy="230661"/>
          </a:xfrm>
          <a:prstGeom prst="rect">
            <a:avLst/>
          </a:prstGeom>
          <a:solidFill>
            <a:srgbClr val="9DC3E6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0" name="Content Placeholder 2"/>
          <p:cNvSpPr txBox="1"/>
          <p:nvPr/>
        </p:nvSpPr>
        <p:spPr>
          <a:xfrm>
            <a:off x="-982840" y="5713253"/>
            <a:ext cx="7452077" cy="3011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 defTabSz="685800">
              <a:spcBef>
                <a:spcPts val="300"/>
              </a:spcBef>
              <a:defRPr sz="15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And More!</a:t>
            </a:r>
          </a:p>
        </p:txBody>
      </p:sp>
      <p:sp>
        <p:nvSpPr>
          <p:cNvPr id="1161" name="Content Placeholder 2"/>
          <p:cNvSpPr txBox="1"/>
          <p:nvPr/>
        </p:nvSpPr>
        <p:spPr>
          <a:xfrm>
            <a:off x="5791199" y="1234787"/>
            <a:ext cx="3121796" cy="41486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But it doesn’t stop there!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We may add in functionality for authentication, logging requests, connecting to databases, and so much more.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But always remember… we’re </a:t>
            </a:r>
            <a:r>
              <a:rPr b="1" u="sng"/>
              <a:t>coding out these functionalities into our box!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Questions?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Rectangle 4"/>
          <p:cNvSpPr txBox="1"/>
          <p:nvPr/>
        </p:nvSpPr>
        <p:spPr>
          <a:xfrm>
            <a:off x="304800" y="98052"/>
            <a:ext cx="8610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 b="1">
                <a:latin typeface="Arial"/>
                <a:ea typeface="Arial"/>
                <a:cs typeface="Arial"/>
                <a:sym typeface="Arial"/>
              </a:defRPr>
            </a:pPr>
            <a:r>
              <a:t>Forewarning: This is the </a:t>
            </a:r>
            <a:r>
              <a:rPr i="1" u="sng"/>
              <a:t>HARD</a:t>
            </a:r>
            <a:r>
              <a:rPr i="1"/>
              <a:t> </a:t>
            </a:r>
            <a:r>
              <a:t>Stuff</a:t>
            </a:r>
          </a:p>
        </p:txBody>
      </p:sp>
      <p:sp>
        <p:nvSpPr>
          <p:cNvPr id="931" name="Rectangle 3"/>
          <p:cNvSpPr txBox="1"/>
          <p:nvPr/>
        </p:nvSpPr>
        <p:spPr>
          <a:xfrm>
            <a:off x="304800" y="990600"/>
            <a:ext cx="8610600" cy="28250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These next units are some of the hardest to grasp. </a:t>
            </a:r>
          </a:p>
          <a:p>
            <a:pPr marL="342900" indent="-342900">
              <a:buSzPct val="100000"/>
              <a:buFont typeface="Arial"/>
              <a:buChar char="•"/>
              <a:defRPr sz="2300" b="1" i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300" b="1">
                <a:latin typeface="Arial"/>
                <a:ea typeface="Arial"/>
                <a:cs typeface="Arial"/>
                <a:sym typeface="Arial"/>
              </a:defRPr>
            </a:pPr>
            <a:r>
              <a:t>But are also some of the most important. </a:t>
            </a:r>
          </a:p>
          <a:p>
            <a:pPr marL="342900" indent="-342900">
              <a:buSzPct val="100000"/>
              <a:buFont typeface="Arial"/>
              <a:buChar char="•"/>
              <a:defRPr sz="2300" b="1" i="1" u="sng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This is where you go from humble HTML, CSS hackers to full-stack, employable engineers. </a:t>
            </a:r>
          </a:p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endParaRPr/>
          </a:p>
          <a:p>
            <a:pPr marL="342900" indent="-342900"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Bring your A-Game!!!</a:t>
            </a:r>
          </a:p>
        </p:txBody>
      </p:sp>
      <p:pic>
        <p:nvPicPr>
          <p:cNvPr id="932" name="Picture 2" descr="Picture 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28395" y="3200400"/>
            <a:ext cx="4015605" cy="3147828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Rectangle 6"/>
          <p:cNvSpPr txBox="1"/>
          <p:nvPr/>
        </p:nvSpPr>
        <p:spPr>
          <a:xfrm>
            <a:off x="-152400" y="5901950"/>
            <a:ext cx="5105400" cy="424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r">
              <a:defRPr sz="23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Don’t let this be you!</a:t>
            </a:r>
          </a:p>
        </p:txBody>
      </p:sp>
      <p:sp>
        <p:nvSpPr>
          <p:cNvPr id="934" name="Straight Arrow Connector 2"/>
          <p:cNvSpPr/>
          <p:nvPr/>
        </p:nvSpPr>
        <p:spPr>
          <a:xfrm flipV="1">
            <a:off x="3733800" y="5410199"/>
            <a:ext cx="1318397" cy="457201"/>
          </a:xfrm>
          <a:prstGeom prst="line">
            <a:avLst/>
          </a:prstGeom>
          <a:ln w="3175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Let’s Get Coding!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Express Yourself…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Remind me again…</a:t>
            </a:r>
          </a:p>
        </p:txBody>
      </p:sp>
      <p:sp>
        <p:nvSpPr>
          <p:cNvPr id="1188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1189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</a:t>
            </a:r>
            <a:r>
              <a:rPr b="1"/>
              <a:t>Express?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1192" name="Title 3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Express.JS</a:t>
            </a:r>
          </a:p>
        </p:txBody>
      </p:sp>
      <p:pic>
        <p:nvPicPr>
          <p:cNvPr id="119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9559" y="990600"/>
            <a:ext cx="8537118" cy="30480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4" name="Content Placeholder 2"/>
          <p:cNvSpPr txBox="1"/>
          <p:nvPr/>
        </p:nvSpPr>
        <p:spPr>
          <a:xfrm>
            <a:off x="443344" y="4571999"/>
            <a:ext cx="8229601" cy="11432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Web framework for node to make creating code for </a:t>
            </a:r>
            <a:r>
              <a:rPr b="1"/>
              <a:t>server</a:t>
            </a:r>
            <a:r>
              <a:t> much simpler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Remind me again…</a:t>
            </a:r>
          </a:p>
        </p:txBody>
      </p:sp>
      <p:sp>
        <p:nvSpPr>
          <p:cNvPr id="1197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sp>
        <p:nvSpPr>
          <p:cNvPr id="1198" name="Content Placeholder 2"/>
          <p:cNvSpPr txBox="1"/>
          <p:nvPr/>
        </p:nvSpPr>
        <p:spPr>
          <a:xfrm>
            <a:off x="443344" y="2971799"/>
            <a:ext cx="8229601" cy="609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 defTabSz="685800">
              <a:spcBef>
                <a:spcPts val="800"/>
              </a:spcBef>
              <a:defRPr sz="3600">
                <a:latin typeface="Arial"/>
                <a:ea typeface="Arial"/>
                <a:cs typeface="Arial"/>
                <a:sym typeface="Arial"/>
              </a:defRPr>
            </a:pPr>
            <a:r>
              <a:t>What is a </a:t>
            </a:r>
            <a:r>
              <a:rPr b="1"/>
              <a:t>route?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Routes = Maps</a:t>
            </a:r>
          </a:p>
        </p:txBody>
      </p:sp>
      <p:sp>
        <p:nvSpPr>
          <p:cNvPr id="1201" name="Rectangle 4"/>
          <p:cNvSpPr txBox="1"/>
          <p:nvPr/>
        </p:nvSpPr>
        <p:spPr>
          <a:xfrm>
            <a:off x="173841" y="5092005"/>
            <a:ext cx="8796317" cy="9594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In modern </a:t>
            </a:r>
            <a:r>
              <a:rPr b="1"/>
              <a:t>web applications </a:t>
            </a:r>
            <a:r>
              <a:t>there is a constant back-and-forth communication between the visuals displayed on the user’s browser (</a:t>
            </a:r>
            <a:r>
              <a:rPr b="1"/>
              <a:t>frontend) </a:t>
            </a:r>
            <a:r>
              <a:t>and the data and logic stored on the server (</a:t>
            </a:r>
            <a:r>
              <a:rPr b="1"/>
              <a:t>backend).</a:t>
            </a:r>
          </a:p>
        </p:txBody>
      </p:sp>
      <p:pic>
        <p:nvPicPr>
          <p:cNvPr id="120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74394"/>
            <a:ext cx="7016772" cy="5233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Routes = Maps</a:t>
            </a:r>
          </a:p>
        </p:txBody>
      </p:sp>
      <p:grpSp>
        <p:nvGrpSpPr>
          <p:cNvPr id="1207" name="Rectangle 3"/>
          <p:cNvGrpSpPr/>
          <p:nvPr/>
        </p:nvGrpSpPr>
        <p:grpSpPr>
          <a:xfrm>
            <a:off x="2255520" y="1470660"/>
            <a:ext cx="2209801" cy="990601"/>
            <a:chOff x="0" y="0"/>
            <a:chExt cx="2209800" cy="990600"/>
          </a:xfrm>
        </p:grpSpPr>
        <p:sp>
          <p:nvSpPr>
            <p:cNvPr id="1205" name="Rectangle"/>
            <p:cNvSpPr/>
            <p:nvPr/>
          </p:nvSpPr>
          <p:spPr>
            <a:xfrm>
              <a:off x="0" y="0"/>
              <a:ext cx="2209800" cy="990600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6" name="/"/>
            <p:cNvSpPr txBox="1"/>
            <p:nvPr/>
          </p:nvSpPr>
          <p:spPr>
            <a:xfrm>
              <a:off x="0" y="172139"/>
              <a:ext cx="2209800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/</a:t>
              </a:r>
            </a:p>
          </p:txBody>
        </p:sp>
      </p:grpSp>
      <p:grpSp>
        <p:nvGrpSpPr>
          <p:cNvPr id="1210" name="Rectangle 5"/>
          <p:cNvGrpSpPr/>
          <p:nvPr/>
        </p:nvGrpSpPr>
        <p:grpSpPr>
          <a:xfrm>
            <a:off x="2286000" y="3026061"/>
            <a:ext cx="2209800" cy="990601"/>
            <a:chOff x="0" y="0"/>
            <a:chExt cx="2209800" cy="990600"/>
          </a:xfrm>
        </p:grpSpPr>
        <p:sp>
          <p:nvSpPr>
            <p:cNvPr id="1208" name="Rectangle"/>
            <p:cNvSpPr/>
            <p:nvPr/>
          </p:nvSpPr>
          <p:spPr>
            <a:xfrm>
              <a:off x="0" y="0"/>
              <a:ext cx="2209800" cy="990600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09" name="/saved"/>
            <p:cNvSpPr txBox="1"/>
            <p:nvPr/>
          </p:nvSpPr>
          <p:spPr>
            <a:xfrm>
              <a:off x="0" y="172139"/>
              <a:ext cx="2209800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/saved</a:t>
              </a:r>
            </a:p>
          </p:txBody>
        </p:sp>
      </p:grpSp>
      <p:grpSp>
        <p:nvGrpSpPr>
          <p:cNvPr id="1213" name="Rectangle 6"/>
          <p:cNvGrpSpPr/>
          <p:nvPr/>
        </p:nvGrpSpPr>
        <p:grpSpPr>
          <a:xfrm>
            <a:off x="838200" y="4596705"/>
            <a:ext cx="3657600" cy="990601"/>
            <a:chOff x="0" y="0"/>
            <a:chExt cx="3657600" cy="990600"/>
          </a:xfrm>
        </p:grpSpPr>
        <p:sp>
          <p:nvSpPr>
            <p:cNvPr id="1211" name="Rectangle"/>
            <p:cNvSpPr/>
            <p:nvPr/>
          </p:nvSpPr>
          <p:spPr>
            <a:xfrm>
              <a:off x="0" y="0"/>
              <a:ext cx="3657600" cy="990600"/>
            </a:xfrm>
            <a:prstGeom prst="rect">
              <a:avLst/>
            </a:prstGeom>
            <a:solidFill>
              <a:srgbClr val="5B9BD5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212" name="/api/headlines"/>
            <p:cNvSpPr txBox="1"/>
            <p:nvPr/>
          </p:nvSpPr>
          <p:spPr>
            <a:xfrm>
              <a:off x="0" y="172139"/>
              <a:ext cx="3657600" cy="6463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40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/api/headlines</a:t>
              </a:r>
            </a:p>
          </p:txBody>
        </p:sp>
      </p:grpSp>
      <p:sp>
        <p:nvSpPr>
          <p:cNvPr id="1214" name="Right Arrow 7"/>
          <p:cNvSpPr/>
          <p:nvPr/>
        </p:nvSpPr>
        <p:spPr>
          <a:xfrm>
            <a:off x="4953000" y="1676400"/>
            <a:ext cx="990600" cy="53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5" name="Right Arrow 8"/>
          <p:cNvSpPr/>
          <p:nvPr/>
        </p:nvSpPr>
        <p:spPr>
          <a:xfrm>
            <a:off x="4953000" y="3232345"/>
            <a:ext cx="990600" cy="5334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6" name="Right Arrow 10"/>
          <p:cNvSpPr/>
          <p:nvPr/>
        </p:nvSpPr>
        <p:spPr>
          <a:xfrm>
            <a:off x="4876800" y="4825305"/>
            <a:ext cx="990600" cy="53340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17" name="TextBox 11"/>
          <p:cNvSpPr txBox="1"/>
          <p:nvPr/>
        </p:nvSpPr>
        <p:spPr>
          <a:xfrm>
            <a:off x="76200" y="3397879"/>
            <a:ext cx="259080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 visits a link…</a:t>
            </a:r>
          </a:p>
        </p:txBody>
      </p:sp>
      <p:sp>
        <p:nvSpPr>
          <p:cNvPr id="1218" name="TextBox 12"/>
          <p:cNvSpPr txBox="1"/>
          <p:nvPr/>
        </p:nvSpPr>
        <p:spPr>
          <a:xfrm>
            <a:off x="6324600" y="1685961"/>
            <a:ext cx="259080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 is shown the “Home” Page</a:t>
            </a:r>
          </a:p>
        </p:txBody>
      </p:sp>
      <p:sp>
        <p:nvSpPr>
          <p:cNvPr id="1219" name="TextBox 13"/>
          <p:cNvSpPr txBox="1"/>
          <p:nvPr/>
        </p:nvSpPr>
        <p:spPr>
          <a:xfrm>
            <a:off x="6400800" y="3119415"/>
            <a:ext cx="259080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 is shown the “Saved” Page</a:t>
            </a:r>
          </a:p>
        </p:txBody>
      </p:sp>
      <p:sp>
        <p:nvSpPr>
          <p:cNvPr id="1220" name="TextBox 14"/>
          <p:cNvSpPr txBox="1"/>
          <p:nvPr/>
        </p:nvSpPr>
        <p:spPr>
          <a:xfrm>
            <a:off x="6339840" y="4596705"/>
            <a:ext cx="2590801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User is given JSON containing all of the headline data.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Quick Example</a:t>
            </a:r>
          </a:p>
        </p:txBody>
      </p:sp>
      <p:sp>
        <p:nvSpPr>
          <p:cNvPr id="1223" name="Rectangle 5"/>
          <p:cNvSpPr txBox="1"/>
          <p:nvPr/>
        </p:nvSpPr>
        <p:spPr>
          <a:xfrm>
            <a:off x="880532" y="5950608"/>
            <a:ext cx="7239001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dirty="0"/>
              <a:t>http://nyt-mongo-scraper.herokuapp.com/</a:t>
            </a:r>
          </a:p>
        </p:txBody>
      </p:sp>
      <p:pic>
        <p:nvPicPr>
          <p:cNvPr id="1224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8200" y="1232015"/>
            <a:ext cx="7323667" cy="41481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Client-Server Communication (GET)</a:t>
            </a:r>
          </a:p>
        </p:txBody>
      </p:sp>
      <p:pic>
        <p:nvPicPr>
          <p:cNvPr id="122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9769" y="2638788"/>
            <a:ext cx="2454163" cy="1717142"/>
          </a:xfrm>
          <a:prstGeom prst="rect">
            <a:avLst/>
          </a:prstGeom>
          <a:ln w="12700">
            <a:miter lim="400000"/>
          </a:ln>
        </p:spPr>
      </p:pic>
      <p:sp>
        <p:nvSpPr>
          <p:cNvPr id="1228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Node Server</a:t>
            </a:r>
          </a:p>
        </p:txBody>
      </p:sp>
      <p:sp>
        <p:nvSpPr>
          <p:cNvPr id="1229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2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Client Browser</a:t>
            </a:r>
          </a:p>
        </p:txBody>
      </p:sp>
      <p:sp>
        <p:nvSpPr>
          <p:cNvPr id="1230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31" name="Title 1"/>
          <p:cNvSpPr txBox="1"/>
          <p:nvPr/>
        </p:nvSpPr>
        <p:spPr>
          <a:xfrm>
            <a:off x="3386916" y="1930832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1) User visits “/” route</a:t>
            </a:r>
          </a:p>
        </p:txBody>
      </p:sp>
      <p:sp>
        <p:nvSpPr>
          <p:cNvPr id="1232" name="Title 1"/>
          <p:cNvSpPr txBox="1"/>
          <p:nvPr/>
        </p:nvSpPr>
        <p:spPr>
          <a:xfrm>
            <a:off x="3415946" y="2422720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(GET Request)</a:t>
            </a:r>
          </a:p>
        </p:txBody>
      </p:sp>
      <p:pic>
        <p:nvPicPr>
          <p:cNvPr id="1233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687915"/>
            <a:ext cx="2858180" cy="1618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Client-Server Communication (GET)</a:t>
            </a:r>
          </a:p>
        </p:txBody>
      </p:sp>
      <p:pic>
        <p:nvPicPr>
          <p:cNvPr id="1236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7116" y="2255122"/>
            <a:ext cx="1919470" cy="134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237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Node Server</a:t>
            </a:r>
          </a:p>
        </p:txBody>
      </p:sp>
      <p:sp>
        <p:nvSpPr>
          <p:cNvPr id="1238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2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Client Browser</a:t>
            </a:r>
          </a:p>
        </p:txBody>
      </p:sp>
      <p:sp>
        <p:nvSpPr>
          <p:cNvPr id="1239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0" name="Title 1"/>
          <p:cNvSpPr txBox="1"/>
          <p:nvPr/>
        </p:nvSpPr>
        <p:spPr>
          <a:xfrm>
            <a:off x="3427503" y="3498242"/>
            <a:ext cx="2209801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3) Server responds by providing HTML with saved articles</a:t>
            </a:r>
          </a:p>
        </p:txBody>
      </p:sp>
      <p:sp>
        <p:nvSpPr>
          <p:cNvPr id="1241" name="Straight Arrow Connector 12"/>
          <p:cNvSpPr/>
          <p:nvPr/>
        </p:nvSpPr>
        <p:spPr>
          <a:xfrm flipH="1">
            <a:off x="3331877" y="3321922"/>
            <a:ext cx="243840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42" name="Title 1"/>
          <p:cNvSpPr txBox="1"/>
          <p:nvPr/>
        </p:nvSpPr>
        <p:spPr>
          <a:xfrm>
            <a:off x="3397803" y="1877492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1) User visits /saved</a:t>
            </a:r>
          </a:p>
        </p:txBody>
      </p:sp>
      <p:sp>
        <p:nvSpPr>
          <p:cNvPr id="1243" name="Title 1"/>
          <p:cNvSpPr txBox="1"/>
          <p:nvPr/>
        </p:nvSpPr>
        <p:spPr>
          <a:xfrm>
            <a:off x="3415946" y="2323986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(GET Request)</a:t>
            </a:r>
          </a:p>
        </p:txBody>
      </p:sp>
      <p:sp>
        <p:nvSpPr>
          <p:cNvPr id="1244" name="Title 1"/>
          <p:cNvSpPr txBox="1"/>
          <p:nvPr/>
        </p:nvSpPr>
        <p:spPr>
          <a:xfrm>
            <a:off x="6094503" y="3837006"/>
            <a:ext cx="2629649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2) Request triggers the code in the Server route. The server then finds the relevant HTML content and data</a:t>
            </a:r>
          </a:p>
        </p:txBody>
      </p:sp>
      <p:pic>
        <p:nvPicPr>
          <p:cNvPr id="1245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692868"/>
            <a:ext cx="2858180" cy="1608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4"/>
          <p:cNvSpPr txBox="1"/>
          <p:nvPr/>
        </p:nvSpPr>
        <p:spPr>
          <a:xfrm>
            <a:off x="304800" y="98052"/>
            <a:ext cx="8610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to Succeed Through the Full-Stack Apocalypse</a:t>
            </a:r>
          </a:p>
        </p:txBody>
      </p:sp>
      <p:sp>
        <p:nvSpPr>
          <p:cNvPr id="937" name="Rectangle 5"/>
          <p:cNvSpPr txBox="1"/>
          <p:nvPr/>
        </p:nvSpPr>
        <p:spPr>
          <a:xfrm>
            <a:off x="304800" y="905843"/>
            <a:ext cx="8610600" cy="5048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AutoNum type="arabicPeriod"/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Form a Study Group Now</a:t>
            </a:r>
            <a:br/>
            <a:r>
              <a:rPr b="0" u="none"/>
              <a:t>Get in the habit of explaining in-class exercises to one another. Work together on homework assignments.</a:t>
            </a:r>
          </a:p>
          <a:p>
            <a:pPr marL="457200" indent="-457200"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none"/>
          </a:p>
          <a:p>
            <a:pPr marL="457200" indent="-457200">
              <a:buSzPct val="100000"/>
              <a:buAutoNum type="arabicPeriod" startAt="2"/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Take notes!</a:t>
            </a:r>
            <a:br/>
            <a:r>
              <a:rPr b="0" u="none"/>
              <a:t>Jot down concepts or key ideas that come out of activities. This class isn’t a lecture, but it may help you keep things straight!</a:t>
            </a:r>
          </a:p>
          <a:p>
            <a:pPr marL="457200" indent="-457200">
              <a:buSzPct val="100000"/>
              <a:buAutoNum type="arabicPeriod" startAt="2"/>
              <a:defRPr sz="2000" b="1" i="1" u="sng">
                <a:latin typeface="Arial"/>
                <a:ea typeface="Arial"/>
                <a:cs typeface="Arial"/>
                <a:sym typeface="Arial"/>
              </a:defRPr>
            </a:pPr>
            <a:endParaRPr b="0" u="none"/>
          </a:p>
          <a:p>
            <a:pPr marL="457200" indent="-457200">
              <a:buSzPct val="100000"/>
              <a:buAutoNum type="arabicPeriod" startAt="3"/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Ask “Conceptual” Questions</a:t>
            </a:r>
            <a:br/>
            <a:r>
              <a:rPr b="0" u="none"/>
              <a:t>Don’t let big picture ideas gloss over you. Be courageous and ask questions in class. (Don’t worry -- if your question isn’t relevant, we’ll let you know. But if it is, you owe it to yourself to understand!)</a:t>
            </a:r>
          </a:p>
          <a:p>
            <a:pPr marL="457200" indent="-457200">
              <a:buSzPct val="100000"/>
              <a:buAutoNum type="arabicPeriod" startAt="3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none"/>
          </a:p>
          <a:p>
            <a:pPr marL="457200" indent="-457200">
              <a:buSzPct val="100000"/>
              <a:buAutoNum type="arabicPeriod" startAt="4"/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t>Come to Office Hours</a:t>
            </a:r>
            <a:br/>
            <a:r>
              <a:rPr b="0" u="none"/>
              <a:t>As things get trickier, we’ll be available to review any concepts during office hours. Come to these. Ask questions! We want to help.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Client-Server Communication (POST)</a:t>
            </a:r>
          </a:p>
        </p:txBody>
      </p:sp>
      <p:pic>
        <p:nvPicPr>
          <p:cNvPr id="124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07115" y="2255122"/>
            <a:ext cx="1919471" cy="134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249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Node Server</a:t>
            </a:r>
          </a:p>
        </p:txBody>
      </p:sp>
      <p:sp>
        <p:nvSpPr>
          <p:cNvPr id="1250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2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Client Browser</a:t>
            </a:r>
          </a:p>
        </p:txBody>
      </p:sp>
      <p:sp>
        <p:nvSpPr>
          <p:cNvPr id="1251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52" name="Title 1"/>
          <p:cNvSpPr txBox="1"/>
          <p:nvPr/>
        </p:nvSpPr>
        <p:spPr>
          <a:xfrm>
            <a:off x="3088883" y="1834614"/>
            <a:ext cx="2924389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1) User saves an article using ”api/headlines”</a:t>
            </a:r>
          </a:p>
        </p:txBody>
      </p:sp>
      <p:sp>
        <p:nvSpPr>
          <p:cNvPr id="1253" name="Title 1"/>
          <p:cNvSpPr txBox="1"/>
          <p:nvPr/>
        </p:nvSpPr>
        <p:spPr>
          <a:xfrm>
            <a:off x="3569842" y="2400186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(POST Request)</a:t>
            </a:r>
          </a:p>
        </p:txBody>
      </p:sp>
      <p:pic>
        <p:nvPicPr>
          <p:cNvPr id="1254" name="Picture 12" descr="Picture 1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Client-Server Communication (POST)</a:t>
            </a:r>
          </a:p>
        </p:txBody>
      </p:sp>
      <p:pic>
        <p:nvPicPr>
          <p:cNvPr id="125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6381" y="2255122"/>
            <a:ext cx="2400939" cy="1343026"/>
          </a:xfrm>
          <a:prstGeom prst="rect">
            <a:avLst/>
          </a:prstGeom>
          <a:ln w="12700">
            <a:miter lim="400000"/>
          </a:ln>
        </p:spPr>
      </p:pic>
      <p:sp>
        <p:nvSpPr>
          <p:cNvPr id="1258" name="Title 1"/>
          <p:cNvSpPr txBox="1"/>
          <p:nvPr/>
        </p:nvSpPr>
        <p:spPr>
          <a:xfrm>
            <a:off x="6361950" y="1616467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4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Node Server</a:t>
            </a:r>
          </a:p>
        </p:txBody>
      </p:sp>
      <p:sp>
        <p:nvSpPr>
          <p:cNvPr id="1259" name="Title 1"/>
          <p:cNvSpPr txBox="1"/>
          <p:nvPr/>
        </p:nvSpPr>
        <p:spPr>
          <a:xfrm>
            <a:off x="531902" y="1582135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sz="2200"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Client Browser</a:t>
            </a:r>
          </a:p>
        </p:txBody>
      </p:sp>
      <p:sp>
        <p:nvSpPr>
          <p:cNvPr id="1260" name="Straight Arrow Connector 8"/>
          <p:cNvSpPr/>
          <p:nvPr/>
        </p:nvSpPr>
        <p:spPr>
          <a:xfrm>
            <a:off x="3275103" y="2926633"/>
            <a:ext cx="255195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1" name="Title 1"/>
          <p:cNvSpPr txBox="1"/>
          <p:nvPr/>
        </p:nvSpPr>
        <p:spPr>
          <a:xfrm>
            <a:off x="3427503" y="3498242"/>
            <a:ext cx="2209801" cy="884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3) “Saved” articles are loaded on the saved page.</a:t>
            </a:r>
          </a:p>
        </p:txBody>
      </p:sp>
      <p:sp>
        <p:nvSpPr>
          <p:cNvPr id="1262" name="Straight Arrow Connector 12"/>
          <p:cNvSpPr/>
          <p:nvPr/>
        </p:nvSpPr>
        <p:spPr>
          <a:xfrm flipH="1">
            <a:off x="3331877" y="3321922"/>
            <a:ext cx="2438402" cy="1"/>
          </a:xfrm>
          <a:prstGeom prst="line">
            <a:avLst/>
          </a:prstGeom>
          <a:ln w="6350">
            <a:solidFill>
              <a:srgbClr val="5B9BD5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263" name="Title 1"/>
          <p:cNvSpPr txBox="1"/>
          <p:nvPr/>
        </p:nvSpPr>
        <p:spPr>
          <a:xfrm>
            <a:off x="6094503" y="3837006"/>
            <a:ext cx="2629649" cy="14174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sp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2) Request triggers the code in the Server route. The server then sets the article as “saved” in the database.</a:t>
            </a:r>
          </a:p>
        </p:txBody>
      </p:sp>
      <p:sp>
        <p:nvSpPr>
          <p:cNvPr id="1264" name="Title 1"/>
          <p:cNvSpPr txBox="1"/>
          <p:nvPr/>
        </p:nvSpPr>
        <p:spPr>
          <a:xfrm>
            <a:off x="3569842" y="2400186"/>
            <a:ext cx="2209801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(POST Request)</a:t>
            </a:r>
          </a:p>
        </p:txBody>
      </p:sp>
      <p:pic>
        <p:nvPicPr>
          <p:cNvPr id="126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2705779"/>
            <a:ext cx="2858180" cy="1583163"/>
          </a:xfrm>
          <a:prstGeom prst="rect">
            <a:avLst/>
          </a:prstGeom>
          <a:ln w="12700">
            <a:miter lim="400000"/>
          </a:ln>
        </p:spPr>
      </p:pic>
      <p:sp>
        <p:nvSpPr>
          <p:cNvPr id="1266" name="Title 1"/>
          <p:cNvSpPr txBox="1"/>
          <p:nvPr/>
        </p:nvSpPr>
        <p:spPr>
          <a:xfrm>
            <a:off x="3070208" y="1875615"/>
            <a:ext cx="2924389" cy="65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algn="ctr" defTabSz="685800"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1) User saves an article using ”api/headlines”</a:t>
            </a: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Title 1"/>
          <p:cNvSpPr txBox="1">
            <a:spLocks noGrp="1"/>
          </p:cNvSpPr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r>
              <a:t>Activity Time!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Rectangle 4"/>
          <p:cNvSpPr txBox="1"/>
          <p:nvPr/>
        </p:nvSpPr>
        <p:spPr>
          <a:xfrm>
            <a:off x="304800" y="98052"/>
            <a:ext cx="8610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to Succeed Through the Full-Stack Apocalypse</a:t>
            </a:r>
          </a:p>
        </p:txBody>
      </p:sp>
      <p:sp>
        <p:nvSpPr>
          <p:cNvPr id="937" name="Rectangle 5"/>
          <p:cNvSpPr txBox="1"/>
          <p:nvPr/>
        </p:nvSpPr>
        <p:spPr>
          <a:xfrm>
            <a:off x="304800" y="905843"/>
            <a:ext cx="8610600" cy="3477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buSzPct val="100000"/>
              <a:buAutoNum type="arabicPeriod"/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Write code in small, testable steps</a:t>
            </a:r>
            <a:br>
              <a:rPr dirty="0"/>
            </a:br>
            <a:r>
              <a:rPr lang="en-US" b="0" u="none" dirty="0"/>
              <a:t>If you’ve written 100 lines of code and haven’t tested anything yet, it can become overwhelming to deal with bugs and syntax errors.</a:t>
            </a:r>
            <a:endParaRPr b="0" u="none" dirty="0"/>
          </a:p>
          <a:p>
            <a:pPr marL="457200" indent="-457200">
              <a:buSzPct val="100000"/>
              <a:buAutoNum type="arabicPeriod"/>
              <a:defRPr sz="2000">
                <a:latin typeface="Arial"/>
                <a:ea typeface="Arial"/>
                <a:cs typeface="Arial"/>
                <a:sym typeface="Arial"/>
              </a:defRPr>
            </a:pPr>
            <a:endParaRPr b="0" u="none" dirty="0"/>
          </a:p>
          <a:p>
            <a:pPr marL="457200" indent="-457200">
              <a:buSzPct val="100000"/>
              <a:buAutoNum type="arabicPeriod" startAt="2"/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Pay attention to the error messages!</a:t>
            </a:r>
            <a:br>
              <a:rPr dirty="0"/>
            </a:br>
            <a:r>
              <a:rPr lang="en-US" b="0" u="none" dirty="0"/>
              <a:t>If there are errors, don’t panic. Often, they will tell you exactly what the problem is and on what line.</a:t>
            </a:r>
            <a:endParaRPr b="0" u="none" dirty="0"/>
          </a:p>
          <a:p>
            <a:pPr marL="457200" indent="-457200">
              <a:buSzPct val="100000"/>
              <a:buAutoNum type="arabicPeriod" startAt="2"/>
              <a:defRPr sz="2000" b="1" i="1" u="sng">
                <a:latin typeface="Arial"/>
                <a:ea typeface="Arial"/>
                <a:cs typeface="Arial"/>
                <a:sym typeface="Arial"/>
              </a:defRPr>
            </a:pPr>
            <a:endParaRPr b="0" u="none" dirty="0"/>
          </a:p>
          <a:p>
            <a:pPr marL="457200" indent="-457200">
              <a:buSzPct val="100000"/>
              <a:buAutoNum type="arabicPeriod" startAt="3"/>
              <a:defRPr sz="2000" b="1" u="sng">
                <a:latin typeface="Arial"/>
                <a:ea typeface="Arial"/>
                <a:cs typeface="Arial"/>
                <a:sym typeface="Arial"/>
              </a:defRPr>
            </a:pPr>
            <a:r>
              <a:rPr lang="en-US" dirty="0"/>
              <a:t>Keep Googling</a:t>
            </a:r>
            <a:br>
              <a:rPr dirty="0"/>
            </a:br>
            <a:r>
              <a:rPr lang="en-US" b="0" u="none" dirty="0"/>
              <a:t>The answer is out there, but that may mean trying different keywords and being more specific in your search.</a:t>
            </a:r>
            <a:endParaRPr b="0" u="none" dirty="0"/>
          </a:p>
        </p:txBody>
      </p:sp>
    </p:spTree>
    <p:extLst>
      <p:ext uri="{BB962C8B-B14F-4D97-AF65-F5344CB8AC3E}">
        <p14:creationId xmlns:p14="http://schemas.microsoft.com/office/powerpoint/2010/main" val="214134069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Rectangle 4"/>
          <p:cNvSpPr txBox="1"/>
          <p:nvPr/>
        </p:nvSpPr>
        <p:spPr>
          <a:xfrm>
            <a:off x="304800" y="98052"/>
            <a:ext cx="86106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How to Succeed Through the Full-Stack Apocalypse</a:t>
            </a:r>
          </a:p>
        </p:txBody>
      </p:sp>
      <p:sp>
        <p:nvSpPr>
          <p:cNvPr id="940" name="Rectangle 5"/>
          <p:cNvSpPr txBox="1"/>
          <p:nvPr/>
        </p:nvSpPr>
        <p:spPr>
          <a:xfrm>
            <a:off x="304800" y="762000"/>
            <a:ext cx="8610600" cy="2024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000" b="1" u="sng">
                <a:latin typeface="Arial"/>
                <a:ea typeface="Arial"/>
                <a:cs typeface="Arial"/>
                <a:sym typeface="Arial"/>
              </a:defRPr>
            </a:pPr>
            <a:r>
              <a:t>Lastly, be confident !!!</a:t>
            </a:r>
          </a:p>
          <a:p>
            <a:pPr>
              <a:defRPr sz="2300" b="1" u="sng">
                <a:latin typeface="Arial"/>
                <a:ea typeface="Arial"/>
                <a:cs typeface="Arial"/>
                <a:sym typeface="Arial"/>
              </a:defRPr>
            </a:pPr>
            <a:br/>
            <a:r>
              <a:rPr b="0" u="none"/>
              <a:t>There is zero reason to get despondent at this point. If you’ve made it this far, you’ve proven that you have what it takes to succeed. </a:t>
            </a:r>
            <a:r>
              <a:rPr u="none"/>
              <a:t>Keep going!</a:t>
            </a:r>
          </a:p>
        </p:txBody>
      </p:sp>
      <p:pic>
        <p:nvPicPr>
          <p:cNvPr id="941" name="Picture 2" descr="Picture 2"/>
          <p:cNvPicPr>
            <a:picLocks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1400" y="2924707"/>
            <a:ext cx="5562600" cy="3482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Remember Our Mantra…</a:t>
            </a:r>
          </a:p>
        </p:txBody>
      </p:sp>
      <p:sp>
        <p:nvSpPr>
          <p:cNvPr id="944" name="TextBox 3"/>
          <p:cNvSpPr txBox="1"/>
          <p:nvPr/>
        </p:nvSpPr>
        <p:spPr>
          <a:xfrm>
            <a:off x="304800" y="3047999"/>
            <a:ext cx="8610600" cy="5480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3200" i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When it comes to web development…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Title 1"/>
          <p:cNvSpPr txBox="1">
            <a:spLocks noGrp="1"/>
          </p:cNvSpPr>
          <p:nvPr>
            <p:ph type="title"/>
          </p:nvPr>
        </p:nvSpPr>
        <p:spPr>
          <a:xfrm>
            <a:off x="304799" y="-1"/>
            <a:ext cx="5470528" cy="653856"/>
          </a:xfrm>
          <a:prstGeom prst="rect">
            <a:avLst/>
          </a:prstGeom>
        </p:spPr>
        <p:txBody>
          <a:bodyPr/>
          <a:lstStyle/>
          <a:p>
            <a:r>
              <a:t>Remember Our Mantra…</a:t>
            </a:r>
          </a:p>
        </p:txBody>
      </p:sp>
      <p:sp>
        <p:nvSpPr>
          <p:cNvPr id="947" name="TextBox 3"/>
          <p:cNvSpPr txBox="1"/>
          <p:nvPr/>
        </p:nvSpPr>
        <p:spPr>
          <a:xfrm>
            <a:off x="304800" y="2743200"/>
            <a:ext cx="8610600" cy="1226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8000" i="1">
                <a:latin typeface="Arial"/>
                <a:ea typeface="Arial"/>
                <a:cs typeface="Arial"/>
                <a:sym typeface="Arial"/>
              </a:defRPr>
            </a:pPr>
            <a:r>
              <a:t>I know </a:t>
            </a:r>
            <a:r>
              <a:rPr b="1" u="sng"/>
              <a:t>nothing.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1490</Words>
  <Application>Microsoft Office PowerPoint</Application>
  <PresentationFormat>On-screen Show (4:3)</PresentationFormat>
  <Paragraphs>236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UCF - Theme</vt:lpstr>
      <vt:lpstr>Server-Side!</vt:lpstr>
      <vt:lpstr>A Moment of Caution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Remember Our Mantra…</vt:lpstr>
      <vt:lpstr>Remember Our Mantra…</vt:lpstr>
      <vt:lpstr>So Let’s Begin…</vt:lpstr>
      <vt:lpstr>Remind me again…</vt:lpstr>
      <vt:lpstr>Server Definition</vt:lpstr>
      <vt:lpstr>Remind me again…</vt:lpstr>
      <vt:lpstr>Server-Side Code in Action!</vt:lpstr>
      <vt:lpstr>Server-Side Code in Action!</vt:lpstr>
      <vt:lpstr>Remind me again…</vt:lpstr>
      <vt:lpstr>Client Definition</vt:lpstr>
      <vt:lpstr>Bonus Question:</vt:lpstr>
      <vt:lpstr>HTTP Definition</vt:lpstr>
      <vt:lpstr>Digging Deep into Server</vt:lpstr>
      <vt:lpstr>PowerPoint Presentation</vt:lpstr>
      <vt:lpstr>PowerPoint Presentation</vt:lpstr>
      <vt:lpstr>Visualizing Servers</vt:lpstr>
      <vt:lpstr>Where Do Servers Live?</vt:lpstr>
      <vt:lpstr>Where Do Servers Live?</vt:lpstr>
      <vt:lpstr>Where Do Servers Live?</vt:lpstr>
      <vt:lpstr>PowerPoint Presentation</vt:lpstr>
      <vt:lpstr>PowerPoint Presentation</vt:lpstr>
      <vt:lpstr>Building a “Server”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Let’s Get Coding!</vt:lpstr>
      <vt:lpstr>Express Yourself…</vt:lpstr>
      <vt:lpstr>Remind me again…</vt:lpstr>
      <vt:lpstr>Express.JS</vt:lpstr>
      <vt:lpstr>Remind me again…</vt:lpstr>
      <vt:lpstr>Routes = Maps</vt:lpstr>
      <vt:lpstr>Routes = Maps</vt:lpstr>
      <vt:lpstr>Quick Example</vt:lpstr>
      <vt:lpstr>Client-Server Communication (GET)</vt:lpstr>
      <vt:lpstr>Client-Server Communication (GET)</vt:lpstr>
      <vt:lpstr>Client-Server Communication (POST)</vt:lpstr>
      <vt:lpstr>Client-Server Communication (POST)</vt:lpstr>
      <vt:lpstr>Activity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Server-Side!</dc:title>
  <cp:lastModifiedBy>CLARK</cp:lastModifiedBy>
  <cp:revision>4</cp:revision>
  <dcterms:modified xsi:type="dcterms:W3CDTF">2017-08-20T20:56:06Z</dcterms:modified>
</cp:coreProperties>
</file>